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406300" cy="3657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 autoAdjust="0"/>
    <p:restoredTop sz="99556" autoAdjust="0"/>
  </p:normalViewPr>
  <p:slideViewPr>
    <p:cSldViewPr>
      <p:cViewPr>
        <p:scale>
          <a:sx n="41" d="100"/>
          <a:sy n="41" d="100"/>
        </p:scale>
        <p:origin x="1590" y="4302"/>
      </p:cViewPr>
      <p:guideLst>
        <p:guide orient="horz" pos="11520"/>
        <p:guide pos="15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0F3B1C-B5D9-4D47-9448-D1DB58B6A22B}" type="datetimeFigureOut">
              <a:rPr lang="en-US"/>
              <a:pPr>
                <a:defRPr/>
              </a:pPr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6800" y="685800"/>
            <a:ext cx="4724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CAD9AA-9F2C-466E-8496-FB64DC31A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685800"/>
            <a:ext cx="4724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D071A1-F401-41F1-A796-D6A7384944E2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873" y="11362766"/>
            <a:ext cx="42844560" cy="78403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1744" y="20727150"/>
            <a:ext cx="35282818" cy="934570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E30B-AA7B-405E-B21D-583B119F8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1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249B-1EC5-4D52-8904-C22A9955E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6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43774" y="1464236"/>
            <a:ext cx="11340622" cy="31208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1908" y="1464236"/>
            <a:ext cx="33830933" cy="312083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D8FF2-0154-46B0-8138-D1D0805C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FE1D1-3DEC-49E5-A5B9-E8AAA3F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749" y="23504343"/>
            <a:ext cx="42844560" cy="72632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749" y="15503339"/>
            <a:ext cx="42844560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A97C3-D5AC-4B60-BB40-8E6ACD8DD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1907" y="8535148"/>
            <a:ext cx="22585778" cy="24137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8616" y="8535148"/>
            <a:ext cx="22585778" cy="24137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E938-4609-4974-95F1-1A21C39C5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7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920" y="1464236"/>
            <a:ext cx="45366465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920" y="8187768"/>
            <a:ext cx="22271535" cy="34121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920" y="11599960"/>
            <a:ext cx="22271535" cy="210726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4908" y="8187768"/>
            <a:ext cx="22281479" cy="34121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4908" y="11599960"/>
            <a:ext cx="22281479" cy="210726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B0FCE-E002-498F-8FD0-A7B386DE4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CF9F-BF82-4398-B919-74D5F0507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5759-FC61-44C6-9122-8B6AC7DFF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921" y="1456767"/>
            <a:ext cx="16583324" cy="61968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7861" y="1456767"/>
            <a:ext cx="28178522" cy="312158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921" y="7653618"/>
            <a:ext cx="16583324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732E-E325-44F5-8198-B70917574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3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0783" y="25603576"/>
            <a:ext cx="30242985" cy="30218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80783" y="3268383"/>
            <a:ext cx="30242985" cy="219448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80783" y="28625427"/>
            <a:ext cx="30242985" cy="42937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DA17-5E5A-4050-9016-6E7B00D0E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2190" y="1463675"/>
            <a:ext cx="4536192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7106" tIns="198553" rIns="397106" bIns="1985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2190" y="8535988"/>
            <a:ext cx="45361920" cy="2413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22190" y="33307338"/>
            <a:ext cx="1175772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>
            <a:lvl1pPr>
              <a:defRPr sz="6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224028" y="33307338"/>
            <a:ext cx="1595824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>
            <a:lvl1pPr algn="ctr">
              <a:defRPr sz="6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26390" y="33307338"/>
            <a:ext cx="1175772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7106" tIns="198553" rIns="397106" bIns="198553" numCol="1" anchor="t" anchorCtr="0" compatLnSpc="1">
            <a:prstTxWarp prst="textNoShape">
              <a:avLst/>
            </a:prstTxWarp>
          </a:bodyPr>
          <a:lstStyle>
            <a:lvl1pPr algn="r">
              <a:defRPr sz="6100"/>
            </a:lvl1pPr>
          </a:lstStyle>
          <a:p>
            <a:pPr>
              <a:defRPr/>
            </a:pPr>
            <a:fld id="{60E990D6-295D-444E-8F28-E5DEE421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2pPr>
      <a:lvl3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3pPr>
      <a:lvl4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4pPr>
      <a:lvl5pPr algn="ctr" defTabSz="3970338" rtl="0" eaLnBrk="0" fontAlgn="base" hangingPunct="0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5pPr>
      <a:lvl6pPr marL="4572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6pPr>
      <a:lvl7pPr marL="9144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7pPr>
      <a:lvl8pPr marL="13716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8pPr>
      <a:lvl9pPr marL="1828800" algn="ctr" defTabSz="3970338" rtl="0" fontAlgn="base">
        <a:spcBef>
          <a:spcPct val="0"/>
        </a:spcBef>
        <a:spcAft>
          <a:spcPct val="0"/>
        </a:spcAft>
        <a:defRPr sz="19100">
          <a:solidFill>
            <a:schemeClr val="tx2"/>
          </a:solidFill>
          <a:latin typeface="Arial" charset="0"/>
        </a:defRPr>
      </a:lvl9pPr>
    </p:titleStyle>
    <p:bodyStyle>
      <a:lvl1pPr marL="1489075" indent="-1489075" algn="l" defTabSz="3970338" rtl="0" eaLnBrk="0" fontAlgn="base" hangingPunct="0">
        <a:spcBef>
          <a:spcPct val="20000"/>
        </a:spcBef>
        <a:spcAft>
          <a:spcPct val="0"/>
        </a:spcAft>
        <a:buChar char="•"/>
        <a:defRPr sz="13900">
          <a:solidFill>
            <a:schemeClr val="tx1"/>
          </a:solidFill>
          <a:latin typeface="+mn-lt"/>
          <a:ea typeface="+mn-ea"/>
          <a:cs typeface="+mn-cs"/>
        </a:defRPr>
      </a:lvl1pPr>
      <a:lvl2pPr marL="3225800" indent="-1239838" algn="l" defTabSz="3970338" rtl="0" eaLnBrk="0" fontAlgn="base" hangingPunct="0">
        <a:spcBef>
          <a:spcPct val="20000"/>
        </a:spcBef>
        <a:spcAft>
          <a:spcPct val="0"/>
        </a:spcAft>
        <a:buChar char="–"/>
        <a:defRPr sz="12200">
          <a:solidFill>
            <a:schemeClr val="tx1"/>
          </a:solidFill>
          <a:latin typeface="+mn-lt"/>
        </a:defRPr>
      </a:lvl2pPr>
      <a:lvl3pPr marL="4964113" indent="-993775" algn="l" defTabSz="3970338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</a:defRPr>
      </a:lvl3pPr>
      <a:lvl4pPr marL="6950075" indent="-993775" algn="l" defTabSz="3970338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34450" indent="-992188" algn="l" defTabSz="3970338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391650" indent="-992188" algn="l" defTabSz="3970338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48850" indent="-992188" algn="l" defTabSz="3970338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06050" indent="-992188" algn="l" defTabSz="3970338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63250" indent="-992188" algn="l" defTabSz="3970338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5" Type="http://schemas.openxmlformats.org/officeDocument/2006/relationships/image" Target="../media/image12.emf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hyperlink" Target="http://www.glerl.noaa.gov/" TargetMode="External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588" y="1219200"/>
            <a:ext cx="320196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627017" y="573173"/>
            <a:ext cx="43533566" cy="108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2400">
            <a:spAutoFit/>
          </a:bodyPr>
          <a:lstStyle>
            <a:lvl1pPr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6600" b="1" dirty="0"/>
              <a:t>Eddy covariance </a:t>
            </a:r>
            <a:r>
              <a:rPr lang="en-US" altLang="zh-CN" sz="6600" b="1" dirty="0" smtClean="0"/>
              <a:t>measurements </a:t>
            </a:r>
            <a:r>
              <a:rPr lang="en-US" altLang="zh-CN" sz="6600" b="1" dirty="0"/>
              <a:t>of </a:t>
            </a:r>
            <a:r>
              <a:rPr lang="en-US" altLang="zh-CN" sz="6600" b="1" dirty="0" smtClean="0"/>
              <a:t>carbon, latent </a:t>
            </a:r>
            <a:r>
              <a:rPr lang="en-US" altLang="zh-CN" sz="6600" b="1" dirty="0"/>
              <a:t>and sensible heat fluxes from western Lake </a:t>
            </a:r>
            <a:r>
              <a:rPr lang="en-US" altLang="zh-CN" sz="6600" b="1" dirty="0" smtClean="0"/>
              <a:t>Erie</a:t>
            </a:r>
            <a:endParaRPr lang="en-US" sz="6600" b="1" dirty="0"/>
          </a:p>
        </p:txBody>
      </p:sp>
      <p:pic>
        <p:nvPicPr>
          <p:cNvPr id="2052" name="Picture 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411" y="33985200"/>
            <a:ext cx="3605139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1930896" y="4640759"/>
            <a:ext cx="80322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1. Introduction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452636" y="1892730"/>
            <a:ext cx="48210714" cy="17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defTabSz="4656138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656138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656138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656138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656138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656138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656138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656138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656138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3600" dirty="0" err="1"/>
              <a:t>Changliang</a:t>
            </a:r>
            <a:r>
              <a:rPr lang="en-US" altLang="zh-CN" sz="3600" dirty="0"/>
              <a:t> Shao</a:t>
            </a:r>
            <a:r>
              <a:rPr lang="en-US" altLang="zh-CN" sz="3600" baseline="30000" dirty="0"/>
              <a:t>1,2</a:t>
            </a:r>
            <a:r>
              <a:rPr lang="en-US" altLang="zh-CN" sz="3600" dirty="0"/>
              <a:t>, </a:t>
            </a:r>
            <a:r>
              <a:rPr lang="en-US" altLang="zh-CN" sz="3600" dirty="0" err="1"/>
              <a:t>Jiquan</a:t>
            </a:r>
            <a:r>
              <a:rPr lang="en-US" altLang="zh-CN" sz="3600" dirty="0"/>
              <a:t> Chen</a:t>
            </a:r>
            <a:r>
              <a:rPr lang="en-US" altLang="zh-CN" sz="3600" baseline="30000" dirty="0"/>
              <a:t>1,2</a:t>
            </a:r>
            <a:r>
              <a:rPr lang="en-US" altLang="zh-CN" sz="3600" dirty="0"/>
              <a:t>, Carol Stepien</a:t>
            </a:r>
            <a:r>
              <a:rPr lang="en-US" altLang="zh-CN" sz="3600" baseline="30000" dirty="0"/>
              <a:t>1,2</a:t>
            </a:r>
            <a:r>
              <a:rPr lang="en-US" altLang="zh-CN" sz="3600" dirty="0"/>
              <a:t>, </a:t>
            </a:r>
            <a:r>
              <a:rPr lang="en-US" altLang="zh-CN" sz="3600" dirty="0" err="1"/>
              <a:t>Housen</a:t>
            </a:r>
            <a:r>
              <a:rPr lang="en-US" altLang="zh-CN" sz="3600" dirty="0"/>
              <a:t> Chu</a:t>
            </a:r>
            <a:r>
              <a:rPr lang="en-US" altLang="zh-CN" sz="3600" baseline="30000" dirty="0"/>
              <a:t>1</a:t>
            </a:r>
            <a:r>
              <a:rPr lang="en-US" altLang="zh-CN" sz="3600" dirty="0"/>
              <a:t>, </a:t>
            </a:r>
            <a:r>
              <a:rPr lang="en-US" altLang="zh-CN" sz="3600" dirty="0" smtClean="0"/>
              <a:t>Thomas </a:t>
            </a:r>
            <a:r>
              <a:rPr lang="en-US" altLang="zh-CN" sz="3600" dirty="0"/>
              <a:t>Bridgeman</a:t>
            </a:r>
            <a:r>
              <a:rPr lang="en-US" altLang="zh-CN" sz="3600" baseline="30000" dirty="0"/>
              <a:t>1,2</a:t>
            </a:r>
            <a:r>
              <a:rPr lang="en-US" altLang="zh-CN" sz="3600" dirty="0"/>
              <a:t>, Kevin Czajkowski</a:t>
            </a:r>
            <a:r>
              <a:rPr lang="en-US" altLang="zh-CN" sz="3600" baseline="30000" dirty="0"/>
              <a:t>3</a:t>
            </a:r>
            <a:r>
              <a:rPr lang="en-US" altLang="zh-CN" sz="3600" dirty="0"/>
              <a:t>, Richard Becker</a:t>
            </a:r>
            <a:r>
              <a:rPr lang="en-US" altLang="zh-CN" sz="3600" baseline="30000" dirty="0"/>
              <a:t>1</a:t>
            </a:r>
            <a:r>
              <a:rPr lang="en-US" altLang="zh-CN" sz="3600" dirty="0"/>
              <a:t>, </a:t>
            </a:r>
            <a:r>
              <a:rPr lang="en-US" altLang="zh-CN" sz="3600" dirty="0" err="1"/>
              <a:t>Zutao</a:t>
            </a:r>
            <a:r>
              <a:rPr lang="en-US" altLang="zh-CN" sz="3600" dirty="0"/>
              <a:t> </a:t>
            </a:r>
            <a:r>
              <a:rPr lang="en-US" altLang="zh-CN" sz="3600" dirty="0" smtClean="0"/>
              <a:t>Ouyang</a:t>
            </a:r>
            <a:r>
              <a:rPr lang="en-US" altLang="zh-CN" sz="3600" baseline="30000" dirty="0" smtClean="0"/>
              <a:t>1</a:t>
            </a:r>
            <a:r>
              <a:rPr lang="en-US" altLang="zh-CN" sz="3600" dirty="0"/>
              <a:t> , </a:t>
            </a:r>
            <a:r>
              <a:rPr lang="en-US" altLang="zh-CN" sz="3600" dirty="0" err="1" smtClean="0"/>
              <a:t>Ranjeet</a:t>
            </a:r>
            <a:r>
              <a:rPr lang="en-US" altLang="zh-CN" sz="3600" dirty="0" smtClean="0"/>
              <a:t> John</a:t>
            </a:r>
            <a:r>
              <a:rPr lang="en-US" altLang="zh-CN" sz="3600" baseline="30000" dirty="0" smtClean="0"/>
              <a:t>1  </a:t>
            </a:r>
            <a:endParaRPr lang="zh-CN" altLang="zh-CN" sz="3600" dirty="0"/>
          </a:p>
          <a:p>
            <a:pPr algn="ctr"/>
            <a:r>
              <a:rPr lang="en-US" altLang="zh-CN" sz="3600" baseline="30000" dirty="0" smtClean="0"/>
              <a:t>1</a:t>
            </a:r>
            <a:r>
              <a:rPr lang="en-US" altLang="zh-CN" sz="3600" dirty="0" smtClean="0"/>
              <a:t>Department </a:t>
            </a:r>
            <a:r>
              <a:rPr lang="en-US" altLang="zh-CN" sz="3600" dirty="0"/>
              <a:t>of Environmental </a:t>
            </a:r>
            <a:r>
              <a:rPr lang="en-US" altLang="zh-CN" sz="3600" dirty="0" smtClean="0"/>
              <a:t>Sciences; </a:t>
            </a:r>
            <a:r>
              <a:rPr lang="en-US" altLang="zh-CN" sz="3600" baseline="30000" dirty="0" smtClean="0"/>
              <a:t>2</a:t>
            </a:r>
            <a:r>
              <a:rPr lang="en-US" altLang="zh-CN" sz="3600" dirty="0" smtClean="0"/>
              <a:t>Lake </a:t>
            </a:r>
            <a:r>
              <a:rPr lang="en-US" altLang="zh-CN" sz="3600" dirty="0"/>
              <a:t>Erie </a:t>
            </a:r>
            <a:r>
              <a:rPr lang="en-US" altLang="zh-CN" sz="3600" dirty="0" smtClean="0"/>
              <a:t>Center; </a:t>
            </a:r>
            <a:r>
              <a:rPr lang="en-US" altLang="zh-CN" sz="3600" baseline="30000" dirty="0" smtClean="0"/>
              <a:t>3</a:t>
            </a:r>
            <a:r>
              <a:rPr lang="en-US" altLang="zh-CN" sz="3600" dirty="0" smtClean="0"/>
              <a:t>Department </a:t>
            </a:r>
            <a:r>
              <a:rPr lang="en-US" altLang="zh-CN" sz="3600" dirty="0"/>
              <a:t>Geography and Planning, University of </a:t>
            </a:r>
            <a:r>
              <a:rPr lang="en-US" altLang="zh-CN" sz="3600" dirty="0" smtClean="0"/>
              <a:t>Toledo, OH, USA</a:t>
            </a:r>
          </a:p>
          <a:p>
            <a:pPr algn="ctr"/>
            <a:r>
              <a:rPr lang="en-US" sz="3600" b="1" dirty="0" smtClean="0"/>
              <a:t>email: changliang.shao@utoledo.edu</a:t>
            </a:r>
            <a:endParaRPr lang="en-US" sz="3200" b="1" dirty="0"/>
          </a:p>
        </p:txBody>
      </p:sp>
      <p:sp>
        <p:nvSpPr>
          <p:cNvPr id="2057" name="Text Box 188"/>
          <p:cNvSpPr txBox="1">
            <a:spLocks noChangeArrowheads="1"/>
          </p:cNvSpPr>
          <p:nvPr/>
        </p:nvSpPr>
        <p:spPr bwMode="auto">
          <a:xfrm>
            <a:off x="22993350" y="34518600"/>
            <a:ext cx="1836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Acknowledgements: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/>
              <a:t>This study was p</a:t>
            </a:r>
            <a:r>
              <a:rPr lang="en-US" altLang="zh-CN" sz="3200" dirty="0"/>
              <a:t>artially funded by the FSML program of the NSF (1034791), NOAA, and USDAFS</a:t>
            </a:r>
            <a:r>
              <a:rPr lang="en-US" sz="3200" dirty="0"/>
              <a:t>. </a:t>
            </a:r>
          </a:p>
        </p:txBody>
      </p:sp>
      <p:sp>
        <p:nvSpPr>
          <p:cNvPr id="2059" name="Line 438"/>
          <p:cNvSpPr>
            <a:spLocks noChangeShapeType="1"/>
          </p:cNvSpPr>
          <p:nvPr/>
        </p:nvSpPr>
        <p:spPr bwMode="auto">
          <a:xfrm>
            <a:off x="0" y="4355430"/>
            <a:ext cx="504063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TextBox 38"/>
          <p:cNvSpPr txBox="1">
            <a:spLocks noChangeArrowheads="1"/>
          </p:cNvSpPr>
          <p:nvPr/>
        </p:nvSpPr>
        <p:spPr bwMode="auto">
          <a:xfrm>
            <a:off x="2180820" y="5475030"/>
            <a:ext cx="11090077" cy="797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3200" dirty="0"/>
              <a:t>Lakes </a:t>
            </a:r>
            <a:r>
              <a:rPr lang="en-US" altLang="zh-CN" sz="3200" dirty="0" smtClean="0"/>
              <a:t>play </a:t>
            </a:r>
            <a:r>
              <a:rPr lang="en-US" altLang="zh-CN" sz="3200" dirty="0"/>
              <a:t>an important role in determining local, regional, and even global </a:t>
            </a:r>
            <a:r>
              <a:rPr lang="en-US" altLang="zh-CN" sz="3200" dirty="0" smtClean="0"/>
              <a:t>climate </a:t>
            </a:r>
            <a:r>
              <a:rPr lang="en-US" altLang="zh-CN" sz="3200" dirty="0"/>
              <a:t>through biophysical and </a:t>
            </a:r>
            <a:r>
              <a:rPr lang="en-US" altLang="zh-CN" sz="3200" dirty="0" err="1" smtClean="0"/>
              <a:t>biogeo</a:t>
            </a:r>
            <a:r>
              <a:rPr lang="en-US" altLang="zh-CN" sz="3200" dirty="0" smtClean="0"/>
              <a:t>-chemical processes. </a:t>
            </a:r>
            <a:r>
              <a:rPr lang="en-US" altLang="zh-CN" sz="3200" dirty="0"/>
              <a:t>The Great Lakes contain 20% of the earth’s surface fresh water and are among the most critical ecosystems that influence water and carbon budgets in North America. </a:t>
            </a:r>
            <a:r>
              <a:rPr lang="en-US" sz="3200" dirty="0" smtClean="0"/>
              <a:t>Yet</a:t>
            </a:r>
            <a:r>
              <a:rPr lang="en-US" sz="3200" dirty="0"/>
              <a:t>, no conclusions have been reached as to the carbon and water budgets </a:t>
            </a:r>
            <a:r>
              <a:rPr lang="en-US" sz="3200" dirty="0" smtClean="0"/>
              <a:t>of </a:t>
            </a:r>
            <a:r>
              <a:rPr lang="en-US" sz="3200" dirty="0"/>
              <a:t>any of the Great Lakes due to the difficulties of collecting </a:t>
            </a:r>
            <a:r>
              <a:rPr lang="en-US" sz="3200" dirty="0" smtClean="0"/>
              <a:t>observations </a:t>
            </a:r>
            <a:r>
              <a:rPr lang="en-US" sz="3200" dirty="0"/>
              <a:t>over open water</a:t>
            </a:r>
            <a:r>
              <a:rPr lang="en-US" altLang="zh-CN" sz="3200" dirty="0" smtClean="0"/>
              <a:t>.</a:t>
            </a:r>
          </a:p>
          <a:p>
            <a:r>
              <a:rPr lang="en-US" altLang="zh-CN" sz="3200" dirty="0" smtClean="0"/>
              <a:t>    A </a:t>
            </a:r>
            <a:r>
              <a:rPr lang="en-US" altLang="zh-CN" sz="3200" dirty="0"/>
              <a:t>permanent eddy-covariance (EC) flux </a:t>
            </a:r>
            <a:r>
              <a:rPr lang="en-US" altLang="zh-CN" sz="3200" dirty="0" smtClean="0"/>
              <a:t>station equipped wireless instruments in </a:t>
            </a:r>
            <a:r>
              <a:rPr lang="en-US" altLang="zh-CN" sz="3200" dirty="0"/>
              <a:t>western Lake Erie </a:t>
            </a:r>
            <a:r>
              <a:rPr lang="en-US" altLang="zh-CN" sz="3200" dirty="0" smtClean="0"/>
              <a:t>at </a:t>
            </a:r>
            <a:r>
              <a:rPr lang="en-US" altLang="zh-CN" sz="3200" dirty="0"/>
              <a:t>the NOAA #2 Light buoy – </a:t>
            </a:r>
            <a:r>
              <a:rPr lang="en-US" altLang="zh-CN" sz="3200" dirty="0" smtClean="0"/>
              <a:t>was </a:t>
            </a:r>
            <a:r>
              <a:rPr lang="en-US" altLang="zh-CN" sz="3200" dirty="0"/>
              <a:t>installed in October </a:t>
            </a:r>
            <a:r>
              <a:rPr lang="en-US" altLang="zh-CN" sz="3200" dirty="0" smtClean="0"/>
              <a:t>2011 as part of our NSF Lake </a:t>
            </a:r>
            <a:r>
              <a:rPr lang="en-US" altLang="zh-CN" sz="3200" dirty="0"/>
              <a:t>Erie Center Sensor Network and </a:t>
            </a:r>
            <a:r>
              <a:rPr lang="en-US" altLang="zh-CN" sz="3200" dirty="0" smtClean="0"/>
              <a:t>has </a:t>
            </a:r>
            <a:r>
              <a:rPr lang="en-US" altLang="zh-CN" sz="3200" dirty="0"/>
              <a:t>been </a:t>
            </a:r>
            <a:r>
              <a:rPr lang="en-US" altLang="zh-CN" sz="3200" dirty="0" smtClean="0"/>
              <a:t>in continual operation. Here we report the first two years of results for </a:t>
            </a:r>
            <a:r>
              <a:rPr lang="en-US" altLang="zh-CN" sz="3200" dirty="0"/>
              <a:t>carbon </a:t>
            </a:r>
            <a:r>
              <a:rPr lang="en-US" altLang="zh-CN" sz="3200" dirty="0" smtClean="0"/>
              <a:t>dioxide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and latent </a:t>
            </a:r>
            <a:r>
              <a:rPr lang="en-US" altLang="zh-CN" sz="3200" dirty="0"/>
              <a:t>and sensible heat </a:t>
            </a:r>
            <a:r>
              <a:rPr lang="en-US" altLang="zh-CN" sz="3200" dirty="0" smtClean="0"/>
              <a:t>fluxes from Lake Erie, a Great Lakes site </a:t>
            </a:r>
            <a:r>
              <a:rPr lang="en-US" altLang="zh-CN" sz="3200" dirty="0"/>
              <a:t>(41.8314N, 83.2006W, 174 ASL</a:t>
            </a:r>
            <a:r>
              <a:rPr lang="en-US" altLang="zh-CN" sz="3200" dirty="0" smtClean="0"/>
              <a:t>) located  &gt;12 km offshore. </a:t>
            </a:r>
            <a:endParaRPr lang="en-US" sz="3200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2150" y="27127200"/>
            <a:ext cx="1127759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</a:t>
            </a:r>
            <a:r>
              <a:rPr lang="en-US" sz="3200" dirty="0" smtClean="0"/>
              <a:t>early </a:t>
            </a:r>
            <a:r>
              <a:rPr lang="en-US" sz="3200" dirty="0"/>
              <a:t>mean </a:t>
            </a:r>
            <a:r>
              <a:rPr lang="en-US" sz="3200" dirty="0" smtClean="0"/>
              <a:t>air temperature (Ta), water </a:t>
            </a:r>
            <a:r>
              <a:rPr lang="en-US" altLang="zh-CN" sz="3200" dirty="0" smtClean="0"/>
              <a:t>vapor </a:t>
            </a:r>
            <a:r>
              <a:rPr lang="en-US" altLang="zh-CN" sz="3200" dirty="0"/>
              <a:t>pressure </a:t>
            </a:r>
            <a:r>
              <a:rPr lang="en-US" altLang="zh-CN" sz="3200" dirty="0" smtClean="0"/>
              <a:t>deficit (</a:t>
            </a:r>
            <a:r>
              <a:rPr lang="en-US" sz="3200" dirty="0" smtClean="0"/>
              <a:t>VPD), </a:t>
            </a:r>
            <a:r>
              <a:rPr lang="en-US" sz="3200" dirty="0"/>
              <a:t>and </a:t>
            </a:r>
            <a:r>
              <a:rPr lang="en-US" altLang="zh-CN" sz="3200" dirty="0" smtClean="0"/>
              <a:t>photosynthetically </a:t>
            </a:r>
            <a:r>
              <a:rPr lang="en-US" altLang="zh-CN" sz="3200" dirty="0"/>
              <a:t>active </a:t>
            </a:r>
            <a:r>
              <a:rPr lang="en-US" altLang="zh-CN" sz="3200" dirty="0" smtClean="0"/>
              <a:t>radiation (PAR</a:t>
            </a:r>
            <a:r>
              <a:rPr lang="en-US" sz="3200" dirty="0" smtClean="0"/>
              <a:t>) were </a:t>
            </a:r>
            <a:r>
              <a:rPr lang="en-US" sz="3200" dirty="0"/>
              <a:t>10.69 and 10.79 °C, 0.55 and 0.49 </a:t>
            </a:r>
            <a:r>
              <a:rPr lang="en-US" sz="3200" dirty="0" err="1"/>
              <a:t>kPa</a:t>
            </a:r>
            <a:r>
              <a:rPr lang="en-US" sz="3200" dirty="0"/>
              <a:t>, 27.4 and 25.1 </a:t>
            </a:r>
            <a:r>
              <a:rPr lang="en-US" sz="3200" dirty="0" err="1"/>
              <a:t>mol</a:t>
            </a:r>
            <a:r>
              <a:rPr lang="en-US" sz="3200" dirty="0"/>
              <a:t> m</a:t>
            </a:r>
            <a:r>
              <a:rPr lang="en-US" sz="3200" baseline="30000" dirty="0"/>
              <a:t>-2</a:t>
            </a:r>
            <a:r>
              <a:rPr lang="en-US" sz="3200" dirty="0"/>
              <a:t> d</a:t>
            </a:r>
            <a:r>
              <a:rPr lang="en-US" sz="3200" baseline="30000" dirty="0"/>
              <a:t>-1</a:t>
            </a:r>
            <a:r>
              <a:rPr lang="en-US" sz="3200" dirty="0"/>
              <a:t> in the first and second </a:t>
            </a:r>
            <a:r>
              <a:rPr lang="en-US" sz="3200" dirty="0" smtClean="0"/>
              <a:t>years, respectively. Wind speed (U</a:t>
            </a:r>
            <a:r>
              <a:rPr lang="en-US" sz="3200" dirty="0"/>
              <a:t>) was </a:t>
            </a:r>
            <a:r>
              <a:rPr lang="en-US" sz="3200" dirty="0" smtClean="0"/>
              <a:t>5.7 </a:t>
            </a:r>
            <a:r>
              <a:rPr lang="en-US" sz="3200" dirty="0"/>
              <a:t>and 6.5 m </a:t>
            </a:r>
            <a:r>
              <a:rPr lang="en-US" sz="3200" dirty="0" smtClean="0"/>
              <a:t>s</a:t>
            </a:r>
            <a:r>
              <a:rPr lang="en-US" sz="3200" baseline="30000" dirty="0" smtClean="0"/>
              <a:t>-1 </a:t>
            </a:r>
            <a:r>
              <a:rPr lang="en-US" sz="3200" dirty="0" smtClean="0"/>
              <a:t>, with synoptic </a:t>
            </a:r>
            <a:r>
              <a:rPr lang="en-US" sz="3200" dirty="0"/>
              <a:t>weather events </a:t>
            </a:r>
            <a:r>
              <a:rPr lang="en-US" sz="3200" dirty="0" smtClean="0"/>
              <a:t>driving U,  reaching 15.0 </a:t>
            </a:r>
            <a:r>
              <a:rPr lang="en-US" sz="3200" dirty="0"/>
              <a:t>m s</a:t>
            </a:r>
            <a:r>
              <a:rPr lang="en-US" sz="3200" baseline="30000" dirty="0"/>
              <a:t>-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and providing </a:t>
            </a:r>
            <a:r>
              <a:rPr lang="en-US" sz="3200" dirty="0"/>
              <a:t>substantial </a:t>
            </a:r>
            <a:r>
              <a:rPr lang="en-US" sz="3200" dirty="0" smtClean="0"/>
              <a:t>turbulent mixing. Relative humidity (RH) varied little seasonally, having a mean of </a:t>
            </a:r>
            <a:r>
              <a:rPr lang="en-US" sz="3200" dirty="0"/>
              <a:t>70% in both </a:t>
            </a:r>
            <a:r>
              <a:rPr lang="en-US" sz="3200" dirty="0" smtClean="0"/>
              <a:t>years. Rainfall (PPT) </a:t>
            </a:r>
            <a:r>
              <a:rPr lang="en-US" sz="3200" dirty="0"/>
              <a:t>showed </a:t>
            </a:r>
            <a:r>
              <a:rPr lang="en-US" sz="3200" dirty="0" smtClean="0"/>
              <a:t>little monthly </a:t>
            </a:r>
            <a:r>
              <a:rPr lang="en-US" sz="3200" dirty="0"/>
              <a:t>variability, </a:t>
            </a:r>
            <a:r>
              <a:rPr lang="en-US" sz="3200" dirty="0" smtClean="0"/>
              <a:t>ranging from 50 to 70 </a:t>
            </a:r>
            <a:r>
              <a:rPr lang="en-US" sz="3200" dirty="0"/>
              <a:t>mm from </a:t>
            </a:r>
            <a:r>
              <a:rPr lang="en-US" sz="3200" dirty="0" smtClean="0"/>
              <a:t>May-Oct in year one, with August having greater PPT </a:t>
            </a:r>
            <a:r>
              <a:rPr lang="en-US" sz="3200" dirty="0"/>
              <a:t>near 100 </a:t>
            </a:r>
            <a:r>
              <a:rPr lang="en-US" sz="3200" dirty="0" smtClean="0"/>
              <a:t>mm.  In year two, PPT reached a high of 100 in June and 150 mm in July. </a:t>
            </a:r>
            <a:r>
              <a:rPr lang="en-US" sz="3200" dirty="0"/>
              <a:t>T</a:t>
            </a:r>
            <a:r>
              <a:rPr lang="en-US" sz="3200" dirty="0" smtClean="0"/>
              <a:t>otal </a:t>
            </a:r>
            <a:r>
              <a:rPr lang="en-US" sz="3200" dirty="0"/>
              <a:t>annual rainfall </a:t>
            </a:r>
            <a:r>
              <a:rPr lang="en-US" sz="3200" dirty="0" smtClean="0"/>
              <a:t>was </a:t>
            </a:r>
            <a:r>
              <a:rPr lang="en-US" sz="3200" dirty="0"/>
              <a:t>810 and 740 mm </a:t>
            </a:r>
            <a:r>
              <a:rPr lang="en-US" sz="3200" dirty="0" smtClean="0"/>
              <a:t>for the </a:t>
            </a:r>
            <a:r>
              <a:rPr lang="en-US" sz="3200" dirty="0"/>
              <a:t>first and second </a:t>
            </a:r>
            <a:r>
              <a:rPr lang="en-US" sz="3200" dirty="0" smtClean="0"/>
              <a:t>years, respectively</a:t>
            </a:r>
            <a:r>
              <a:rPr lang="en-US" altLang="zh-CN" sz="3200" dirty="0" smtClean="0"/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3634550" y="4495800"/>
            <a:ext cx="11340000" cy="29381367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70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23550" y="4519613"/>
            <a:ext cx="11340000" cy="29389387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70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5431750" y="4794945"/>
            <a:ext cx="1130205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Wingdings" pitchFamily="2" charset="2"/>
              <a:buChar char="u"/>
              <a:defRPr/>
            </a:pPr>
            <a:r>
              <a:rPr lang="en-US" altLang="zh-CN" sz="3200" dirty="0" smtClean="0"/>
              <a:t>In 2012, there were no obvious </a:t>
            </a:r>
            <a:r>
              <a:rPr lang="en-US" altLang="zh-CN" sz="3200" dirty="0"/>
              <a:t>diurnal </a:t>
            </a:r>
            <a:r>
              <a:rPr lang="en-US" altLang="zh-CN" sz="3200" dirty="0" smtClean="0"/>
              <a:t>patterns in latent heat flux (LE), showing little day </a:t>
            </a:r>
            <a:r>
              <a:rPr lang="en-US" altLang="zh-CN" sz="3200" dirty="0"/>
              <a:t>and night </a:t>
            </a:r>
            <a:r>
              <a:rPr lang="en-US" altLang="zh-CN" sz="3200" dirty="0" smtClean="0"/>
              <a:t>variation. </a:t>
            </a:r>
            <a:r>
              <a:rPr lang="en-US" altLang="zh-CN" sz="3200" dirty="0"/>
              <a:t>F</a:t>
            </a:r>
            <a:r>
              <a:rPr lang="en-US" altLang="zh-CN" sz="3200" dirty="0" smtClean="0"/>
              <a:t>rom </a:t>
            </a:r>
            <a:r>
              <a:rPr lang="en-US" altLang="zh-CN" sz="3200" dirty="0"/>
              <a:t>June to </a:t>
            </a:r>
            <a:r>
              <a:rPr lang="en-US" altLang="zh-CN" sz="3200" dirty="0" smtClean="0"/>
              <a:t>October, values were slightly </a:t>
            </a:r>
            <a:r>
              <a:rPr lang="en-US" altLang="zh-CN" sz="3200" dirty="0"/>
              <a:t>higher at night than during the </a:t>
            </a:r>
            <a:r>
              <a:rPr lang="en-US" altLang="zh-CN" sz="3200" dirty="0" smtClean="0"/>
              <a:t>day. Maximum </a:t>
            </a:r>
            <a:r>
              <a:rPr lang="en-US" altLang="zh-CN" sz="3200" dirty="0"/>
              <a:t>values </a:t>
            </a:r>
            <a:r>
              <a:rPr lang="en-US" altLang="zh-CN" sz="3200" dirty="0" smtClean="0"/>
              <a:t>(of 130-150 </a:t>
            </a:r>
            <a:r>
              <a:rPr lang="en-US" altLang="zh-CN" sz="3200" dirty="0"/>
              <a:t>W m</a:t>
            </a:r>
            <a:r>
              <a:rPr lang="en-US" altLang="zh-CN" sz="3200" baseline="30000" dirty="0"/>
              <a:t>-2</a:t>
            </a:r>
            <a:r>
              <a:rPr lang="en-US" altLang="zh-CN" sz="3200" dirty="0"/>
              <a:t> from </a:t>
            </a:r>
            <a:r>
              <a:rPr lang="en-US" altLang="zh-CN" sz="3200" dirty="0" smtClean="0"/>
              <a:t>April </a:t>
            </a:r>
            <a:r>
              <a:rPr lang="en-US" altLang="zh-CN" sz="3200" dirty="0"/>
              <a:t>to </a:t>
            </a:r>
            <a:r>
              <a:rPr lang="en-US" altLang="zh-CN" sz="3200" dirty="0" smtClean="0"/>
              <a:t>July) </a:t>
            </a:r>
            <a:r>
              <a:rPr lang="en-US" altLang="zh-CN" sz="3200" dirty="0"/>
              <a:t>were observed from the afternoon to </a:t>
            </a:r>
            <a:r>
              <a:rPr lang="en-US" altLang="zh-CN" sz="3200" dirty="0" smtClean="0"/>
              <a:t>early </a:t>
            </a:r>
            <a:r>
              <a:rPr lang="en-US" altLang="zh-CN" sz="3200" dirty="0"/>
              <a:t>next </a:t>
            </a:r>
            <a:r>
              <a:rPr lang="en-US" altLang="zh-CN" sz="3200" dirty="0" smtClean="0"/>
              <a:t>morning, </a:t>
            </a:r>
            <a:r>
              <a:rPr lang="en-US" altLang="zh-CN" sz="3200" dirty="0"/>
              <a:t>whereas the minimum </a:t>
            </a:r>
            <a:r>
              <a:rPr lang="en-US" altLang="zh-CN" sz="3200" dirty="0" smtClean="0"/>
              <a:t>(lowest </a:t>
            </a:r>
            <a:r>
              <a:rPr lang="en-US" altLang="zh-CN" sz="3200" dirty="0"/>
              <a:t>0-30 W m</a:t>
            </a:r>
            <a:r>
              <a:rPr lang="en-US" altLang="zh-CN" sz="3200" baseline="30000" dirty="0"/>
              <a:t>-2</a:t>
            </a:r>
            <a:r>
              <a:rPr lang="en-US" altLang="zh-CN" sz="3200" dirty="0"/>
              <a:t> from </a:t>
            </a:r>
            <a:r>
              <a:rPr lang="en-US" altLang="zh-CN" sz="3200" dirty="0" smtClean="0"/>
              <a:t>January </a:t>
            </a:r>
            <a:r>
              <a:rPr lang="en-US" altLang="zh-CN" sz="3200" dirty="0"/>
              <a:t>to </a:t>
            </a:r>
            <a:r>
              <a:rPr lang="en-US" altLang="zh-CN" sz="3200" dirty="0" smtClean="0"/>
              <a:t>March) ones occurred from </a:t>
            </a:r>
            <a:r>
              <a:rPr lang="en-US" altLang="zh-CN" sz="3200" dirty="0"/>
              <a:t>late afternoon to the early morning</a:t>
            </a:r>
            <a:r>
              <a:rPr lang="en-US" altLang="zh-CN" sz="3200" dirty="0" smtClean="0"/>
              <a:t>.</a:t>
            </a:r>
          </a:p>
          <a:p>
            <a:pPr marL="457200" indent="-457200" eaLnBrk="1" hangingPunct="1">
              <a:buFont typeface="Wingdings" pitchFamily="2" charset="2"/>
              <a:buChar char="u"/>
              <a:defRPr/>
            </a:pPr>
            <a:r>
              <a:rPr lang="en-US" altLang="zh-CN" sz="3200" dirty="0"/>
              <a:t>S</a:t>
            </a:r>
            <a:r>
              <a:rPr lang="en-US" altLang="zh-CN" sz="3200" dirty="0" smtClean="0"/>
              <a:t>ensible heat flux (H) was at its </a:t>
            </a:r>
            <a:r>
              <a:rPr lang="en-US" altLang="zh-CN" sz="3200" dirty="0"/>
              <a:t>minimum in the afternoon (15:00-17:00) and peaked in the early morning (7:00-9:00) </a:t>
            </a:r>
            <a:r>
              <a:rPr lang="en-US" altLang="zh-CN" sz="3200" dirty="0" smtClean="0"/>
              <a:t>from July-October. </a:t>
            </a:r>
            <a:r>
              <a:rPr lang="en-US" altLang="zh-CN" sz="3200" dirty="0"/>
              <a:t>The hourly </a:t>
            </a:r>
            <a:r>
              <a:rPr lang="en-US" altLang="zh-CN" sz="3200" dirty="0" smtClean="0"/>
              <a:t>H </a:t>
            </a:r>
            <a:r>
              <a:rPr lang="en-US" altLang="zh-CN" sz="3200" dirty="0"/>
              <a:t>of the average diurnal courses varied from -1 W m</a:t>
            </a:r>
            <a:r>
              <a:rPr lang="en-US" altLang="zh-CN" sz="3200" baseline="30000" dirty="0"/>
              <a:t>-2</a:t>
            </a:r>
            <a:r>
              <a:rPr lang="en-US" altLang="zh-CN" sz="3200" dirty="0"/>
              <a:t> (</a:t>
            </a:r>
            <a:r>
              <a:rPr lang="en-US" altLang="zh-CN" sz="3200" dirty="0" smtClean="0"/>
              <a:t>July) </a:t>
            </a:r>
            <a:r>
              <a:rPr lang="en-US" altLang="zh-CN" sz="3200" dirty="0"/>
              <a:t>to 30 W m</a:t>
            </a:r>
            <a:r>
              <a:rPr lang="en-US" altLang="zh-CN" sz="3200" baseline="30000" dirty="0"/>
              <a:t>-2</a:t>
            </a:r>
            <a:r>
              <a:rPr lang="en-US" altLang="zh-CN" sz="3200" dirty="0"/>
              <a:t> (</a:t>
            </a:r>
            <a:r>
              <a:rPr lang="en-US" altLang="zh-CN" sz="3200" dirty="0" smtClean="0"/>
              <a:t>September). </a:t>
            </a:r>
            <a:r>
              <a:rPr lang="en-US" altLang="zh-CN" sz="3200" dirty="0"/>
              <a:t>The diurnal amplitude of H was largest in spring and in early fall (29 W </a:t>
            </a:r>
            <a:r>
              <a:rPr lang="en-US" altLang="zh-CN" sz="3200" dirty="0" smtClean="0"/>
              <a:t>m</a:t>
            </a:r>
            <a:r>
              <a:rPr lang="en-US" altLang="zh-CN" sz="3200" baseline="30000" dirty="0" smtClean="0"/>
              <a:t>-2</a:t>
            </a:r>
            <a:r>
              <a:rPr lang="en-US" altLang="zh-CN" sz="3200" dirty="0" smtClean="0"/>
              <a:t> </a:t>
            </a:r>
            <a:r>
              <a:rPr lang="en-US" altLang="zh-CN" sz="3200" dirty="0"/>
              <a:t>in September) </a:t>
            </a:r>
            <a:r>
              <a:rPr lang="en-US" altLang="zh-CN" sz="3200" dirty="0" smtClean="0"/>
              <a:t>and smaller </a:t>
            </a:r>
            <a:r>
              <a:rPr lang="en-US" altLang="zh-CN" sz="3200" dirty="0"/>
              <a:t>in July and August (20 W m</a:t>
            </a:r>
            <a:r>
              <a:rPr lang="en-US" altLang="zh-CN" sz="3200" baseline="30000" dirty="0"/>
              <a:t>-2</a:t>
            </a:r>
            <a:r>
              <a:rPr lang="en-US" altLang="zh-CN" sz="3200" dirty="0" smtClean="0"/>
              <a:t>).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sz="3200" dirty="0" smtClean="0"/>
          </a:p>
        </p:txBody>
      </p:sp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90950" y="34213800"/>
            <a:ext cx="2415303" cy="18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cl\Desktop\nsf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33" y="2532198"/>
            <a:ext cx="8601217" cy="15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1930896" y="13335000"/>
            <a:ext cx="80322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2. Research Site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11" name="Text Box 17"/>
          <p:cNvSpPr txBox="1">
            <a:spLocks noChangeArrowheads="1"/>
          </p:cNvSpPr>
          <p:nvPr/>
        </p:nvSpPr>
        <p:spPr bwMode="auto">
          <a:xfrm>
            <a:off x="13634550" y="15308759"/>
            <a:ext cx="10501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4.2. Results: Daily energy fluxes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13" name="Text Box 17"/>
          <p:cNvSpPr txBox="1">
            <a:spLocks noChangeArrowheads="1"/>
          </p:cNvSpPr>
          <p:nvPr/>
        </p:nvSpPr>
        <p:spPr bwMode="auto">
          <a:xfrm>
            <a:off x="1930896" y="21107400"/>
            <a:ext cx="80322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</a:rPr>
              <a:t>3</a:t>
            </a:r>
            <a:r>
              <a:rPr lang="en-US" sz="4400" b="1" dirty="0" smtClean="0">
                <a:solidFill>
                  <a:schemeClr val="accent2"/>
                </a:solidFill>
              </a:rPr>
              <a:t>. </a:t>
            </a:r>
            <a:r>
              <a:rPr lang="en-US" altLang="zh-CN" sz="4400" b="1" dirty="0" smtClean="0">
                <a:solidFill>
                  <a:schemeClr val="accent2"/>
                </a:solidFill>
              </a:rPr>
              <a:t>Daily photos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16" name="Rectangle 9"/>
          <p:cNvSpPr/>
          <p:nvPr/>
        </p:nvSpPr>
        <p:spPr bwMode="auto">
          <a:xfrm>
            <a:off x="25393800" y="4495800"/>
            <a:ext cx="11340000" cy="29381367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70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Text Box 17"/>
          <p:cNvSpPr txBox="1">
            <a:spLocks noChangeArrowheads="1"/>
          </p:cNvSpPr>
          <p:nvPr/>
        </p:nvSpPr>
        <p:spPr bwMode="auto">
          <a:xfrm>
            <a:off x="25552896" y="12344400"/>
            <a:ext cx="93276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4.3. Results: Daily CO</a:t>
            </a:r>
            <a:r>
              <a:rPr lang="en-US" sz="4400" b="1" baseline="-25000" dirty="0" smtClean="0">
                <a:solidFill>
                  <a:schemeClr val="accent2"/>
                </a:solidFill>
              </a:rPr>
              <a:t>2</a:t>
            </a:r>
            <a:r>
              <a:rPr lang="en-US" sz="4400" b="1" dirty="0" smtClean="0">
                <a:solidFill>
                  <a:schemeClr val="accent2"/>
                </a:solidFill>
              </a:rPr>
              <a:t> fluxes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5507950" y="25035570"/>
            <a:ext cx="112990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There was no diurnal variation of </a:t>
            </a:r>
            <a:r>
              <a:rPr lang="en-US" altLang="zh-CN" sz="3200" dirty="0"/>
              <a:t>CO</a:t>
            </a:r>
            <a:r>
              <a:rPr lang="en-US" altLang="zh-CN" sz="3200" baseline="-25000" dirty="0"/>
              <a:t>2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flux, </a:t>
            </a:r>
            <a:r>
              <a:rPr lang="en-US" altLang="zh-CN" sz="3200" dirty="0"/>
              <a:t>even </a:t>
            </a:r>
            <a:r>
              <a:rPr lang="en-US" altLang="zh-CN" sz="3200" dirty="0" smtClean="0"/>
              <a:t>between day </a:t>
            </a:r>
            <a:r>
              <a:rPr lang="en-US" altLang="zh-CN" sz="3200" dirty="0"/>
              <a:t>and </a:t>
            </a:r>
            <a:r>
              <a:rPr lang="en-US" altLang="zh-CN" sz="3200" dirty="0" smtClean="0"/>
              <a:t>night. Mean eddy </a:t>
            </a:r>
            <a:r>
              <a:rPr lang="en-US" altLang="zh-CN" sz="3200" dirty="0"/>
              <a:t>covariance measurements </a:t>
            </a:r>
            <a:r>
              <a:rPr lang="en-US" altLang="zh-CN" sz="3200" dirty="0" smtClean="0"/>
              <a:t>revealed </a:t>
            </a:r>
            <a:r>
              <a:rPr lang="en-US" altLang="zh-CN" sz="3200" dirty="0"/>
              <a:t>a small but measurable downward </a:t>
            </a:r>
            <a:r>
              <a:rPr lang="en-US" altLang="zh-CN" sz="3200" dirty="0" smtClean="0"/>
              <a:t>flux from May through September, in both years. According to the daily mean (see Table below</a:t>
            </a:r>
            <a:r>
              <a:rPr lang="en-US" altLang="zh-CN" sz="3200" dirty="0"/>
              <a:t>), the lake acted as a </a:t>
            </a:r>
            <a:r>
              <a:rPr lang="en-US" altLang="zh-CN" sz="3200" dirty="0" smtClean="0"/>
              <a:t>small carbon sink in the summer and a carbon source in winter, </a:t>
            </a:r>
            <a:r>
              <a:rPr lang="en-US" altLang="zh-CN" sz="3200" dirty="0"/>
              <a:t>with </a:t>
            </a:r>
            <a:r>
              <a:rPr lang="en-US" altLang="zh-CN" sz="3200" dirty="0" smtClean="0"/>
              <a:t>the </a:t>
            </a:r>
            <a:r>
              <a:rPr lang="en-US" altLang="zh-CN" sz="3200" dirty="0"/>
              <a:t>efflux rate varying from -0.45 </a:t>
            </a:r>
            <a:r>
              <a:rPr lang="en-US" altLang="zh-CN" sz="3200" dirty="0" smtClean="0"/>
              <a:t>to 0.98 </a:t>
            </a:r>
            <a:r>
              <a:rPr lang="en-US" sz="3200" dirty="0"/>
              <a:t>g C m</a:t>
            </a:r>
            <a:r>
              <a:rPr lang="en-US" sz="3200" baseline="30000" dirty="0"/>
              <a:t>-2</a:t>
            </a:r>
            <a:r>
              <a:rPr lang="en-US" sz="3200" dirty="0"/>
              <a:t> </a:t>
            </a:r>
            <a:r>
              <a:rPr lang="en-US" sz="3200" dirty="0" smtClean="0"/>
              <a:t>d</a:t>
            </a:r>
            <a:r>
              <a:rPr lang="en-US" altLang="zh-CN" sz="3200" baseline="30000" dirty="0" smtClean="0"/>
              <a:t>-1</a:t>
            </a:r>
            <a:r>
              <a:rPr lang="en-US" sz="3200" dirty="0" smtClean="0"/>
              <a:t>.</a:t>
            </a:r>
            <a:endParaRPr lang="en-US" dirty="0"/>
          </a:p>
        </p:txBody>
      </p:sp>
      <p:sp>
        <p:nvSpPr>
          <p:cNvPr id="120" name="Rectangle 9"/>
          <p:cNvSpPr/>
          <p:nvPr/>
        </p:nvSpPr>
        <p:spPr bwMode="auto">
          <a:xfrm>
            <a:off x="37183541" y="4485776"/>
            <a:ext cx="11340000" cy="29381367"/>
          </a:xfrm>
          <a:prstGeom prst="rect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70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79" y="14173200"/>
            <a:ext cx="10608779" cy="693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 Box 17"/>
          <p:cNvSpPr txBox="1">
            <a:spLocks noChangeArrowheads="1"/>
          </p:cNvSpPr>
          <p:nvPr/>
        </p:nvSpPr>
        <p:spPr bwMode="auto">
          <a:xfrm>
            <a:off x="37204854" y="4648200"/>
            <a:ext cx="115440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4.4. Results: Monthly C and energy fluxes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7145081" y="14460915"/>
            <a:ext cx="112990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dirty="0"/>
              <a:t>M</a:t>
            </a:r>
            <a:r>
              <a:rPr lang="en-US" altLang="zh-CN" sz="3200" dirty="0" smtClean="0"/>
              <a:t>onthly C revealed that Lake Erie served as a carbon </a:t>
            </a:r>
            <a:r>
              <a:rPr lang="en-US" altLang="zh-CN" sz="3200" dirty="0"/>
              <a:t>sink </a:t>
            </a:r>
            <a:r>
              <a:rPr lang="en-US" altLang="zh-CN" sz="3200" dirty="0" smtClean="0"/>
              <a:t>in the  </a:t>
            </a:r>
            <a:r>
              <a:rPr lang="en-US" altLang="zh-CN" sz="3200" dirty="0"/>
              <a:t>summer and </a:t>
            </a:r>
            <a:r>
              <a:rPr lang="en-US" altLang="zh-CN" sz="3200" dirty="0" smtClean="0"/>
              <a:t>as a </a:t>
            </a:r>
            <a:r>
              <a:rPr lang="en-US" altLang="zh-CN" sz="3200" dirty="0"/>
              <a:t>carbon source in </a:t>
            </a:r>
            <a:r>
              <a:rPr lang="en-US" altLang="zh-CN" sz="3200" dirty="0" smtClean="0"/>
              <a:t>winter, in both years. T</a:t>
            </a:r>
            <a:r>
              <a:rPr lang="en-US" sz="3200" dirty="0" smtClean="0"/>
              <a:t>he </a:t>
            </a:r>
            <a:r>
              <a:rPr lang="en-US" sz="3200" dirty="0"/>
              <a:t>site </a:t>
            </a:r>
            <a:r>
              <a:rPr lang="en-US" sz="3200" dirty="0" smtClean="0"/>
              <a:t>uptake C was 43.8 and 14.6 g C m</a:t>
            </a:r>
            <a:r>
              <a:rPr lang="en-US" sz="3200" baseline="30000" dirty="0" smtClean="0"/>
              <a:t>-2 </a:t>
            </a:r>
            <a:r>
              <a:rPr lang="en-US" sz="3200" dirty="0" smtClean="0"/>
              <a:t>in </a:t>
            </a:r>
            <a:r>
              <a:rPr lang="en-US" sz="3200" dirty="0"/>
              <a:t>the first and second </a:t>
            </a:r>
            <a:r>
              <a:rPr lang="en-US" sz="3200" dirty="0" smtClean="0"/>
              <a:t>summers from May through September. 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sz="3200" dirty="0"/>
              <a:t>A</a:t>
            </a:r>
            <a:r>
              <a:rPr lang="en-US" altLang="zh-CN" sz="3200" dirty="0" smtClean="0"/>
              <a:t>nnual </a:t>
            </a:r>
            <a:r>
              <a:rPr lang="en-US" altLang="zh-CN" sz="3200" dirty="0"/>
              <a:t>variation </a:t>
            </a:r>
            <a:r>
              <a:rPr lang="en-US" altLang="zh-CN" sz="3200" dirty="0" smtClean="0"/>
              <a:t>in </a:t>
            </a:r>
            <a:r>
              <a:rPr lang="en-US" altLang="zh-CN" sz="3200" dirty="0"/>
              <a:t>LE showed a </a:t>
            </a:r>
            <a:r>
              <a:rPr lang="en-US" altLang="zh-CN" sz="3200" dirty="0" smtClean="0"/>
              <a:t>single-</a:t>
            </a:r>
            <a:r>
              <a:rPr lang="en-US" altLang="zh-CN" sz="3200" dirty="0"/>
              <a:t>peak curve </a:t>
            </a:r>
            <a:r>
              <a:rPr lang="en-US" altLang="zh-CN" sz="3200" dirty="0" smtClean="0"/>
              <a:t>change, with the annual </a:t>
            </a:r>
            <a:r>
              <a:rPr lang="en-US" altLang="zh-CN" sz="3200" dirty="0"/>
              <a:t>cumulative </a:t>
            </a:r>
            <a:r>
              <a:rPr lang="en-US" altLang="zh-CN" sz="3200" dirty="0" smtClean="0"/>
              <a:t>~1765 and 1580 </a:t>
            </a:r>
            <a:r>
              <a:rPr lang="en-US" altLang="zh-CN" sz="3200" dirty="0"/>
              <a:t>MJ m</a:t>
            </a:r>
            <a:r>
              <a:rPr lang="en-US" altLang="zh-CN" sz="3200" baseline="30000" dirty="0"/>
              <a:t>-2</a:t>
            </a:r>
            <a:r>
              <a:rPr lang="en-US" altLang="zh-CN" sz="3200" dirty="0"/>
              <a:t> (i.e., evapotranspiration </a:t>
            </a:r>
            <a:r>
              <a:rPr lang="en-US" altLang="zh-CN" sz="3200" dirty="0" smtClean="0"/>
              <a:t>720 and 645 mm</a:t>
            </a:r>
            <a:r>
              <a:rPr lang="en-US" altLang="zh-CN" sz="3200" dirty="0"/>
              <a:t>), </a:t>
            </a:r>
            <a:r>
              <a:rPr lang="en-US" altLang="zh-CN" sz="3200" dirty="0" smtClean="0"/>
              <a:t>compared with annual </a:t>
            </a:r>
            <a:r>
              <a:rPr lang="en-US" altLang="zh-CN" sz="3200" dirty="0"/>
              <a:t>rainfall of </a:t>
            </a:r>
            <a:r>
              <a:rPr lang="en-US" altLang="zh-CN" sz="3200" dirty="0" smtClean="0"/>
              <a:t>810 and 740 mm </a:t>
            </a:r>
            <a:r>
              <a:rPr lang="en-US" sz="3200" dirty="0"/>
              <a:t>in the first and second </a:t>
            </a:r>
            <a:r>
              <a:rPr lang="en-US" sz="3200" dirty="0" smtClean="0"/>
              <a:t>years, </a:t>
            </a:r>
            <a:r>
              <a:rPr lang="en-US" sz="3200" dirty="0"/>
              <a:t>respectively. </a:t>
            </a:r>
            <a:endParaRPr lang="en-US" altLang="zh-CN" sz="3200" dirty="0" smtClean="0"/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sz="3200" dirty="0" smtClean="0"/>
              <a:t>There was no </a:t>
            </a:r>
            <a:r>
              <a:rPr lang="en-US" altLang="zh-CN" sz="3200" dirty="0"/>
              <a:t>s</a:t>
            </a:r>
            <a:r>
              <a:rPr lang="en-US" altLang="zh-CN" sz="3200" dirty="0" smtClean="0"/>
              <a:t>easonal H pattern, matching the </a:t>
            </a:r>
            <a:r>
              <a:rPr lang="en-US" altLang="zh-CN" sz="3200" dirty="0"/>
              <a:t>daily </a:t>
            </a:r>
            <a:r>
              <a:rPr lang="en-US" altLang="zh-CN" sz="3200" dirty="0" smtClean="0"/>
              <a:t>trend. </a:t>
            </a:r>
            <a:r>
              <a:rPr lang="en-US" altLang="zh-CN" sz="3200" dirty="0"/>
              <a:t>A</a:t>
            </a:r>
            <a:r>
              <a:rPr lang="en-US" altLang="zh-CN" sz="3200" dirty="0" smtClean="0"/>
              <a:t>nnual </a:t>
            </a:r>
            <a:r>
              <a:rPr lang="en-US" altLang="zh-CN" sz="3200" dirty="0"/>
              <a:t>cumulative H </a:t>
            </a:r>
            <a:r>
              <a:rPr lang="en-US" altLang="zh-CN" sz="3200" dirty="0" smtClean="0"/>
              <a:t>was 340 and 380 </a:t>
            </a:r>
            <a:r>
              <a:rPr lang="en-US" altLang="zh-CN" sz="3200" dirty="0"/>
              <a:t>MJ </a:t>
            </a:r>
            <a:r>
              <a:rPr lang="en-US" altLang="zh-CN" sz="3200" dirty="0" smtClean="0"/>
              <a:t>m</a:t>
            </a:r>
            <a:r>
              <a:rPr lang="en-US" altLang="zh-CN" sz="3200" baseline="30000" dirty="0" smtClean="0"/>
              <a:t>-2</a:t>
            </a:r>
            <a:r>
              <a:rPr lang="en-US" altLang="zh-CN" sz="3200" dirty="0" smtClean="0"/>
              <a:t> </a:t>
            </a:r>
            <a:r>
              <a:rPr lang="en-US" sz="3200" dirty="0"/>
              <a:t>in the first and second </a:t>
            </a:r>
            <a:r>
              <a:rPr lang="en-US" sz="3200" dirty="0" smtClean="0"/>
              <a:t>years, respectively</a:t>
            </a:r>
            <a:r>
              <a:rPr lang="en-US" altLang="zh-CN" sz="3200" dirty="0" smtClean="0"/>
              <a:t>, </a:t>
            </a:r>
            <a:r>
              <a:rPr lang="en-US" altLang="zh-CN" sz="3200" dirty="0"/>
              <a:t>which is about one quarter or less than that of the annual LE</a:t>
            </a:r>
            <a:r>
              <a:rPr lang="en-US" altLang="zh-CN" sz="3200" dirty="0" smtClean="0"/>
              <a:t>.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37090350" y="29108400"/>
            <a:ext cx="114486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u"/>
            </a:pPr>
            <a:r>
              <a:rPr lang="en-US" altLang="zh-CN" sz="3200" dirty="0"/>
              <a:t>L</a:t>
            </a:r>
            <a:r>
              <a:rPr lang="en-US" altLang="zh-CN" sz="3200" dirty="0" smtClean="0"/>
              <a:t>ake </a:t>
            </a:r>
            <a:r>
              <a:rPr lang="en-US" altLang="zh-CN" sz="3200" dirty="0"/>
              <a:t>latent heat </a:t>
            </a:r>
            <a:r>
              <a:rPr lang="en-US" altLang="zh-CN" sz="3200" dirty="0" smtClean="0"/>
              <a:t>showed an </a:t>
            </a:r>
            <a:r>
              <a:rPr lang="en-US" altLang="zh-CN" sz="3200" dirty="0"/>
              <a:t>obvious seasonal </a:t>
            </a:r>
            <a:r>
              <a:rPr lang="en-US" altLang="zh-CN" sz="3200" dirty="0" smtClean="0"/>
              <a:t>pattern, with </a:t>
            </a:r>
            <a:r>
              <a:rPr lang="en-US" altLang="zh-CN" sz="3200" dirty="0" smtClean="0"/>
              <a:t>obvious greater </a:t>
            </a:r>
            <a:r>
              <a:rPr lang="en-US" altLang="zh-CN" sz="3200" dirty="0"/>
              <a:t>energy </a:t>
            </a:r>
            <a:r>
              <a:rPr lang="en-US" altLang="zh-CN" sz="3200" dirty="0" smtClean="0"/>
              <a:t>than </a:t>
            </a:r>
            <a:r>
              <a:rPr lang="en-US" altLang="zh-CN" sz="3200" dirty="0"/>
              <a:t>the sensible </a:t>
            </a:r>
            <a:r>
              <a:rPr lang="en-US" altLang="zh-CN" sz="3200" dirty="0" smtClean="0"/>
              <a:t>heat values, and the turbulent energy totaling less than 40% of the global solar radiation; thus water heat storage contributed one half or more of the input energy.</a:t>
            </a:r>
          </a:p>
          <a:p>
            <a:pPr marL="457200" indent="-457200">
              <a:buFont typeface="Wingdings" pitchFamily="2" charset="2"/>
              <a:buChar char="u"/>
            </a:pPr>
            <a:r>
              <a:rPr lang="en-US" altLang="zh-CN" sz="3200" dirty="0" smtClean="0"/>
              <a:t>From </a:t>
            </a:r>
            <a:r>
              <a:rPr lang="en-US" altLang="zh-CN" sz="3200" dirty="0"/>
              <a:t>an annual </a:t>
            </a:r>
            <a:r>
              <a:rPr lang="en-US" altLang="zh-CN" sz="3200" dirty="0" smtClean="0"/>
              <a:t>perspective, </a:t>
            </a:r>
            <a:r>
              <a:rPr lang="en-US" altLang="zh-CN" sz="3200" dirty="0"/>
              <a:t>the lake acted as a carbon </a:t>
            </a:r>
            <a:r>
              <a:rPr lang="en-US" altLang="zh-CN" sz="3200" dirty="0" smtClean="0"/>
              <a:t>source of 70.8 </a:t>
            </a:r>
            <a:r>
              <a:rPr lang="en-US" altLang="zh-CN" sz="3200" dirty="0"/>
              <a:t>and </a:t>
            </a:r>
            <a:r>
              <a:rPr lang="en-US" altLang="zh-CN" sz="3200" dirty="0" smtClean="0"/>
              <a:t>116.1 </a:t>
            </a:r>
            <a:r>
              <a:rPr lang="en-US" altLang="zh-CN" sz="3200" dirty="0"/>
              <a:t>g C m</a:t>
            </a:r>
            <a:r>
              <a:rPr lang="en-US" altLang="zh-CN" sz="3200" baseline="30000" dirty="0"/>
              <a:t>-2</a:t>
            </a:r>
            <a:r>
              <a:rPr lang="en-US" altLang="zh-CN" sz="3200" dirty="0"/>
              <a:t> yr</a:t>
            </a:r>
            <a:r>
              <a:rPr lang="en-US" altLang="zh-CN" sz="3200" baseline="30000" dirty="0"/>
              <a:t>-1</a:t>
            </a:r>
            <a:r>
              <a:rPr lang="en-US" altLang="zh-CN" sz="3200" dirty="0"/>
              <a:t> in the first and second </a:t>
            </a:r>
            <a:r>
              <a:rPr lang="en-US" altLang="zh-CN" sz="3200" dirty="0" smtClean="0"/>
              <a:t>years, respectively, but as a </a:t>
            </a:r>
            <a:r>
              <a:rPr lang="en-US" altLang="zh-CN" sz="3200" dirty="0"/>
              <a:t>small carbon sink in </a:t>
            </a:r>
            <a:r>
              <a:rPr lang="en-US" altLang="zh-CN" sz="3200" dirty="0" smtClean="0"/>
              <a:t>the summer during </a:t>
            </a:r>
            <a:r>
              <a:rPr lang="en-US" altLang="zh-CN" sz="3200" dirty="0"/>
              <a:t>both years.</a:t>
            </a:r>
          </a:p>
          <a:p>
            <a:pPr marL="457200" indent="-457200">
              <a:buFont typeface="Wingdings" pitchFamily="2" charset="2"/>
              <a:buChar char="u"/>
            </a:pPr>
            <a:endParaRPr lang="en-US" altLang="zh-CN" sz="3200" dirty="0" smtClean="0"/>
          </a:p>
        </p:txBody>
      </p:sp>
      <p:sp>
        <p:nvSpPr>
          <p:cNvPr id="139" name="Text Box 17"/>
          <p:cNvSpPr txBox="1">
            <a:spLocks noChangeArrowheads="1"/>
          </p:cNvSpPr>
          <p:nvPr/>
        </p:nvSpPr>
        <p:spPr bwMode="auto">
          <a:xfrm>
            <a:off x="37229920" y="28346400"/>
            <a:ext cx="105018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accent2"/>
                </a:solidFill>
              </a:rPr>
              <a:t>5</a:t>
            </a:r>
            <a:r>
              <a:rPr lang="en-US" sz="4400" b="1" dirty="0" smtClean="0">
                <a:solidFill>
                  <a:schemeClr val="accent2"/>
                </a:solidFill>
              </a:rPr>
              <a:t>. Conclusions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975950" y="26441400"/>
            <a:ext cx="867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4.1. Results: Micrometeorology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1027" name="Picture 3" descr="C:\Users\scl\Desktop\Tol2Webcam\Tol2Webcam\2012\20120326_13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50" y="21869400"/>
            <a:ext cx="528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052149" y="25908000"/>
            <a:ext cx="751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hlinkClick r:id="rId9"/>
              </a:rPr>
              <a:t>http://</a:t>
            </a:r>
            <a:r>
              <a:rPr lang="en-US" altLang="zh-CN" sz="3200" dirty="0" smtClean="0">
                <a:hlinkClick r:id="rId9"/>
              </a:rPr>
              <a:t>www.glerl.noaa.gov</a:t>
            </a:r>
            <a:r>
              <a:rPr lang="en-US" altLang="zh-CN" sz="3200" dirty="0" smtClean="0"/>
              <a:t>, the same site.</a:t>
            </a:r>
            <a:endParaRPr lang="zh-CN" altLang="en-US" sz="3200" dirty="0"/>
          </a:p>
        </p:txBody>
      </p:sp>
      <p:pic>
        <p:nvPicPr>
          <p:cNvPr id="1029" name="Picture 5" descr="webcam3-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84" y="21869400"/>
            <a:ext cx="5263509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3"/>
          <a:stretch/>
        </p:blipFill>
        <p:spPr bwMode="auto">
          <a:xfrm>
            <a:off x="25573951" y="13419774"/>
            <a:ext cx="10754399" cy="111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图片 1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439" y="4519613"/>
            <a:ext cx="10410911" cy="1078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图片 24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6"/>
          <a:stretch/>
        </p:blipFill>
        <p:spPr bwMode="auto">
          <a:xfrm>
            <a:off x="14881058" y="16154400"/>
            <a:ext cx="8493292" cy="1737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3768"/>
              </p:ext>
            </p:extLst>
          </p:nvPr>
        </p:nvGraphicFramePr>
        <p:xfrm>
          <a:off x="25507950" y="29032200"/>
          <a:ext cx="11049001" cy="4453939"/>
        </p:xfrm>
        <a:graphic>
          <a:graphicData uri="http://schemas.openxmlformats.org/drawingml/2006/table">
            <a:tbl>
              <a:tblPr firstRow="1" firstCol="1" lastCol="1" bandRow="1" bandCol="1"/>
              <a:tblGrid>
                <a:gridCol w="1876523"/>
                <a:gridCol w="720042"/>
                <a:gridCol w="2248300"/>
                <a:gridCol w="2784661"/>
                <a:gridCol w="3419475"/>
              </a:tblGrid>
              <a:tr h="6362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Period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LE (W m</a:t>
                      </a:r>
                      <a:r>
                        <a:rPr lang="en-US" sz="2800" kern="0" baseline="30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-2</a:t>
                      </a: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 (W m</a:t>
                      </a:r>
                      <a:r>
                        <a:rPr lang="en-US" sz="2800" kern="0" baseline="30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-2</a:t>
                      </a: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 (g C m</a:t>
                      </a:r>
                      <a:r>
                        <a:rPr lang="en-US" sz="2800" kern="0" baseline="30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-2</a:t>
                      </a: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d</a:t>
                      </a:r>
                      <a:r>
                        <a:rPr lang="en-US" sz="2800" kern="0" baseline="30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-1</a:t>
                      </a: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)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7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2012(May-Sept)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7.82(2.39)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1.28(0.31)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-0.12(0.32)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627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2013(May-Sept)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6.43(1.65)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1.45(0.47)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-0.04(0.32)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7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2012(Oct-Apri)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2.68(1.50)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0.69(0.52)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0.42(0.20)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77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2013(Oct-Apri)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2.83(1.60)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0.78(0.23)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0.57(0.32)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2011-12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4.82(3.21)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0.93(0.53)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0.19(0.37)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62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2012-13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 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4.33(2.41)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1.05(0.47)</a:t>
                      </a:r>
                      <a:endParaRPr lang="en-US" sz="28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0.32(0.44)</a:t>
                      </a:r>
                      <a:endParaRPr lang="en-US" sz="28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" name="图片 27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725" y="5417641"/>
            <a:ext cx="11029225" cy="89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37306901" y="26898600"/>
            <a:ext cx="1111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Variation in LE is best explained by changes in </a:t>
            </a:r>
            <a:r>
              <a:rPr lang="en-US" altLang="zh-CN" sz="3200" dirty="0" smtClean="0"/>
              <a:t>global solar radiation (</a:t>
            </a:r>
            <a:r>
              <a:rPr lang="en-US" sz="3200" dirty="0" err="1" smtClean="0"/>
              <a:t>Rg</a:t>
            </a:r>
            <a:r>
              <a:rPr lang="en-US" sz="3200" dirty="0" smtClean="0"/>
              <a:t>), and VPD multiplied by wind speed. The latter contributed more.</a:t>
            </a:r>
            <a:endParaRPr lang="en-US" sz="3200" dirty="0"/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37291862" y="21031200"/>
            <a:ext cx="109188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5113" eaLnBrk="0" hangingPunct="0">
              <a:defRPr sz="7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chemeClr val="accent2"/>
                </a:solidFill>
              </a:rPr>
              <a:t>4.5. Results: Driving forces behind LE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3508" y="838200"/>
            <a:ext cx="2244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AGU 2013</a:t>
            </a:r>
          </a:p>
          <a:p>
            <a:r>
              <a:rPr lang="en-US" altLang="zh-CN" sz="3200" dirty="0"/>
              <a:t>B21A-0443 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883" y="21793200"/>
            <a:ext cx="11119695" cy="496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70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70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14211</TotalTime>
  <Words>1045</Words>
  <Application>Microsoft Office PowerPoint</Application>
  <PresentationFormat>Custom</PresentationFormat>
  <Paragraphs>62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The University of Toledo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rjohn</dc:creator>
  <cp:lastModifiedBy>Windows User</cp:lastModifiedBy>
  <cp:revision>721</cp:revision>
  <dcterms:created xsi:type="dcterms:W3CDTF">2011-02-24T18:44:05Z</dcterms:created>
  <dcterms:modified xsi:type="dcterms:W3CDTF">2013-12-06T14:11:44Z</dcterms:modified>
</cp:coreProperties>
</file>