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2" r:id="rId3"/>
    <p:sldId id="284" r:id="rId4"/>
    <p:sldId id="285" r:id="rId5"/>
    <p:sldId id="304" r:id="rId6"/>
    <p:sldId id="263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09" r:id="rId15"/>
    <p:sldId id="306" r:id="rId16"/>
    <p:sldId id="307" r:id="rId17"/>
    <p:sldId id="308" r:id="rId18"/>
    <p:sldId id="277" r:id="rId19"/>
    <p:sldId id="278" r:id="rId20"/>
    <p:sldId id="334" r:id="rId21"/>
    <p:sldId id="310" r:id="rId22"/>
    <p:sldId id="293" r:id="rId23"/>
    <p:sldId id="311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95" r:id="rId32"/>
    <p:sldId id="297" r:id="rId33"/>
    <p:sldId id="298" r:id="rId34"/>
    <p:sldId id="296" r:id="rId35"/>
    <p:sldId id="322" r:id="rId36"/>
    <p:sldId id="299" r:id="rId37"/>
    <p:sldId id="300" r:id="rId38"/>
    <p:sldId id="301" r:id="rId39"/>
    <p:sldId id="302" r:id="rId40"/>
    <p:sldId id="323" r:id="rId41"/>
    <p:sldId id="324" r:id="rId42"/>
    <p:sldId id="325" r:id="rId43"/>
    <p:sldId id="326" r:id="rId44"/>
    <p:sldId id="327" r:id="rId45"/>
    <p:sldId id="328" r:id="rId46"/>
    <p:sldId id="335" r:id="rId47"/>
    <p:sldId id="331" r:id="rId48"/>
    <p:sldId id="330" r:id="rId49"/>
    <p:sldId id="332" r:id="rId50"/>
    <p:sldId id="333" r:id="rId51"/>
    <p:sldId id="336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8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6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0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11/13/18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0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6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4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8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7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5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D25D-1A4D-4AA2-A77C-798019389D28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CD25D-1A4D-4AA2-A77C-798019389D28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92F5-7360-4AED-93E7-0D2D6AE5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983" y="365126"/>
            <a:ext cx="3830782" cy="583478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Estimating landscape level surface flux observations from a single tower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28600"/>
            <a:ext cx="4437126" cy="59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56616"/>
            <a:ext cx="4437126" cy="59161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373053"/>
            <a:ext cx="4033838" cy="4351338"/>
          </a:xfrm>
        </p:spPr>
        <p:txBody>
          <a:bodyPr/>
          <a:lstStyle/>
          <a:p>
            <a:r>
              <a:rPr lang="en-US" dirty="0"/>
              <a:t>Matching signals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0" t="38949" r="41817" b="38176"/>
          <a:stretch/>
        </p:blipFill>
        <p:spPr>
          <a:xfrm>
            <a:off x="3020186" y="2623755"/>
            <a:ext cx="1042416" cy="1353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86" y="832921"/>
            <a:ext cx="3905438" cy="29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977" y="3509438"/>
            <a:ext cx="3945855" cy="29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2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56616"/>
            <a:ext cx="4437126" cy="59161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373053"/>
            <a:ext cx="4033838" cy="4351338"/>
          </a:xfrm>
        </p:spPr>
        <p:txBody>
          <a:bodyPr/>
          <a:lstStyle/>
          <a:p>
            <a:r>
              <a:rPr lang="en-US" dirty="0"/>
              <a:t>Still matching?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0" t="38949" r="41817" b="38176"/>
          <a:stretch/>
        </p:blipFill>
        <p:spPr>
          <a:xfrm>
            <a:off x="4188782" y="3116869"/>
            <a:ext cx="356127" cy="462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186" y="832921"/>
            <a:ext cx="3905438" cy="29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977" y="3509438"/>
            <a:ext cx="3945855" cy="29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373053"/>
            <a:ext cx="4033838" cy="4351338"/>
          </a:xfrm>
        </p:spPr>
        <p:txBody>
          <a:bodyPr/>
          <a:lstStyle/>
          <a:p>
            <a:r>
              <a:rPr lang="en-US" dirty="0"/>
              <a:t>Still matching?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186" y="832921"/>
            <a:ext cx="3905438" cy="2928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977" y="3509438"/>
            <a:ext cx="3945855" cy="29590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389406-F5C7-42CA-BD22-A06C8C662C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8" t="21180" r="39884" b="11466"/>
          <a:stretch/>
        </p:blipFill>
        <p:spPr>
          <a:xfrm>
            <a:off x="146114" y="1894477"/>
            <a:ext cx="4771072" cy="34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65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chemeClr val="accent1"/>
                </a:solidFill>
              </a:rPr>
              <a:t>Several questions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/>
              <a:t>Is there a relationship between signal coherence of paired sites and distance between the paired sites?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Does some distance exist where a reasonable person would believe data from one site could represent data from a second location?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Do fluxes across the Midwest have a common variability mode?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Can fluxes be estimated remotely from just environmental observations?</a:t>
            </a:r>
          </a:p>
          <a:p>
            <a:pPr lvl="1"/>
            <a:r>
              <a:rPr lang="en-US" sz="1800" dirty="0"/>
              <a:t>At the annual timescale? Monthly?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Could information from one site be used to model fluxes from the entire landscape?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341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Is there a relationship between signal coherence of paired sites and distance between the paired sites?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00225" y="3586163"/>
            <a:ext cx="0" cy="2038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800225" y="5624513"/>
            <a:ext cx="3543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86038" y="5759450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Distance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14622" y="4206101"/>
            <a:ext cx="160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Coherence</a:t>
            </a:r>
          </a:p>
        </p:txBody>
      </p:sp>
      <p:sp>
        <p:nvSpPr>
          <p:cNvPr id="20" name="Oval 19"/>
          <p:cNvSpPr/>
          <p:nvPr/>
        </p:nvSpPr>
        <p:spPr>
          <a:xfrm>
            <a:off x="2422448" y="3941763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2314598" y="3849688"/>
            <a:ext cx="311911" cy="273053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73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Is there a relationship between signal coherence of paired sites and distance between the paired sites?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00225" y="3586163"/>
            <a:ext cx="0" cy="2038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800225" y="5624513"/>
            <a:ext cx="3543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86038" y="5759450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Distance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14622" y="4206101"/>
            <a:ext cx="160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Coherence</a:t>
            </a:r>
          </a:p>
        </p:txBody>
      </p:sp>
      <p:sp>
        <p:nvSpPr>
          <p:cNvPr id="20" name="Oval 19"/>
          <p:cNvSpPr/>
          <p:nvPr/>
        </p:nvSpPr>
        <p:spPr>
          <a:xfrm>
            <a:off x="2422448" y="3941763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83022" y="4960412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3980559" y="4874540"/>
            <a:ext cx="311911" cy="273053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7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Is there a relationship between signal coherence of paired sites and distance between the paired sites?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00225" y="3586163"/>
            <a:ext cx="0" cy="2038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800225" y="5624513"/>
            <a:ext cx="3543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86038" y="5759450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Distance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14622" y="4206101"/>
            <a:ext cx="160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Coherence</a:t>
            </a:r>
          </a:p>
        </p:txBody>
      </p:sp>
      <p:sp>
        <p:nvSpPr>
          <p:cNvPr id="12" name="Oval 11"/>
          <p:cNvSpPr/>
          <p:nvPr/>
        </p:nvSpPr>
        <p:spPr>
          <a:xfrm>
            <a:off x="2906557" y="3951288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58957" y="4103688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11357" y="4256088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75100" y="4296310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83984" y="4032251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18228" y="4277518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92357" y="4041775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45911" y="4196556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22448" y="3941763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30553" y="4341813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35219" y="4351337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0547" y="4589462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49561" y="4619229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97334" y="4763294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83022" y="4960412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19140" y="4053682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90480" y="5201444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25490" y="4610893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21136273">
            <a:off x="839672" y="4169143"/>
            <a:ext cx="3461897" cy="2238815"/>
          </a:xfrm>
          <a:prstGeom prst="arc">
            <a:avLst>
              <a:gd name="adj1" fmla="val 16261304"/>
              <a:gd name="adj2" fmla="val 329073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3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3592358" y="4351337"/>
            <a:ext cx="1374" cy="1273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Is there a relationship between signal coherence of paired sites and distance between the paired sites?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00225" y="3586163"/>
            <a:ext cx="0" cy="2038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800225" y="5624513"/>
            <a:ext cx="3543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86038" y="5759450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Distance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14622" y="4206101"/>
            <a:ext cx="160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Coherence</a:t>
            </a:r>
          </a:p>
        </p:txBody>
      </p:sp>
      <p:sp>
        <p:nvSpPr>
          <p:cNvPr id="12" name="Oval 11"/>
          <p:cNvSpPr/>
          <p:nvPr/>
        </p:nvSpPr>
        <p:spPr>
          <a:xfrm>
            <a:off x="2906557" y="3951288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58957" y="4103688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11357" y="4256088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75100" y="4296310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83984" y="4032251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18228" y="4277518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92357" y="4041775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45911" y="4196556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22448" y="3941763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30553" y="4341813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35219" y="4351337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0547" y="4589462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49561" y="4619229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97334" y="4763294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83022" y="4960412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19140" y="4053682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90480" y="5201444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25490" y="4610893"/>
            <a:ext cx="100012" cy="100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21136273">
            <a:off x="839672" y="4169143"/>
            <a:ext cx="3461897" cy="2238815"/>
          </a:xfrm>
          <a:prstGeom prst="arc">
            <a:avLst>
              <a:gd name="adj1" fmla="val 16261304"/>
              <a:gd name="adj2" fmla="val 329073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78010" y="3586163"/>
            <a:ext cx="1248853" cy="11771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793898" y="4203700"/>
            <a:ext cx="887135" cy="133588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41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29000"/>
            <a:ext cx="8001001" cy="6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66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259" t="7146" b="4056"/>
          <a:stretch/>
        </p:blipFill>
        <p:spPr>
          <a:xfrm>
            <a:off x="1232240" y="857839"/>
            <a:ext cx="7340261" cy="5327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F16B3B-1DA6-4F84-BB88-06427C90F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402"/>
          <a:stretch/>
        </p:blipFill>
        <p:spPr>
          <a:xfrm>
            <a:off x="572590" y="429000"/>
            <a:ext cx="687928" cy="60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A35135-2953-400C-A231-3856D1F3BD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83"/>
          <a:stretch/>
        </p:blipFill>
        <p:spPr>
          <a:xfrm>
            <a:off x="571499" y="6074004"/>
            <a:ext cx="8001001" cy="35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5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 postdoc upside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/>
              <a:t>Besides uprooting your family and life to move across the country for a temporary position…</a:t>
            </a:r>
          </a:p>
          <a:p>
            <a:r>
              <a:rPr lang="en-US"/>
              <a:t>Working on someone else’s data, which is hopefully already collected</a:t>
            </a:r>
          </a:p>
          <a:p>
            <a:r>
              <a:rPr lang="en-US"/>
              <a:t>You’re bringing your own ideas and questions to the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29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259" t="7146" b="4056"/>
          <a:stretch/>
        </p:blipFill>
        <p:spPr>
          <a:xfrm>
            <a:off x="1232240" y="857839"/>
            <a:ext cx="7340261" cy="5327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F16B3B-1DA6-4F84-BB88-06427C90F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402"/>
          <a:stretch/>
        </p:blipFill>
        <p:spPr>
          <a:xfrm>
            <a:off x="572590" y="429000"/>
            <a:ext cx="687928" cy="60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A35135-2953-400C-A231-3856D1F3BD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83"/>
          <a:stretch/>
        </p:blipFill>
        <p:spPr>
          <a:xfrm>
            <a:off x="571499" y="6074004"/>
            <a:ext cx="8001001" cy="35499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3FB1081-6574-4AE6-B1EC-2D4EF3E4C513}"/>
              </a:ext>
            </a:extLst>
          </p:cNvPr>
          <p:cNvCxnSpPr>
            <a:cxnSpLocks/>
          </p:cNvCxnSpPr>
          <p:nvPr/>
        </p:nvCxnSpPr>
        <p:spPr>
          <a:xfrm>
            <a:off x="2106891" y="2130458"/>
            <a:ext cx="5029200" cy="10322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A737AB9-CE1F-4A90-BE91-65B197B0E0A4}"/>
              </a:ext>
            </a:extLst>
          </p:cNvPr>
          <p:cNvCxnSpPr>
            <a:cxnSpLocks/>
          </p:cNvCxnSpPr>
          <p:nvPr/>
        </p:nvCxnSpPr>
        <p:spPr>
          <a:xfrm>
            <a:off x="2106891" y="1979629"/>
            <a:ext cx="5213022" cy="3912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5CCE6B-EF20-4493-8F77-BE6EFE548172}"/>
              </a:ext>
            </a:extLst>
          </p:cNvPr>
          <p:cNvSpPr txBox="1"/>
          <p:nvPr/>
        </p:nvSpPr>
        <p:spPr>
          <a:xfrm>
            <a:off x="7065389" y="4037756"/>
            <a:ext cx="161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NEE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268CCB-6784-422D-A1D4-922711BB50A2}"/>
              </a:ext>
            </a:extLst>
          </p:cNvPr>
          <p:cNvSpPr txBox="1"/>
          <p:nvPr/>
        </p:nvSpPr>
        <p:spPr>
          <a:xfrm>
            <a:off x="5934174" y="2572674"/>
            <a:ext cx="161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GPP/</a:t>
            </a:r>
            <a:r>
              <a:rPr lang="en-US" dirty="0" err="1">
                <a:latin typeface="Bookman Old Style" panose="02050604050505020204" pitchFamily="18" charset="0"/>
              </a:rPr>
              <a:t>Reco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1DCE50-2DCF-4CD0-96C9-7BC764878394}"/>
              </a:ext>
            </a:extLst>
          </p:cNvPr>
          <p:cNvSpPr txBox="1"/>
          <p:nvPr/>
        </p:nvSpPr>
        <p:spPr>
          <a:xfrm>
            <a:off x="6242312" y="1887105"/>
            <a:ext cx="161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H/LE</a:t>
            </a:r>
          </a:p>
        </p:txBody>
      </p:sp>
    </p:spTree>
    <p:extLst>
      <p:ext uri="{BB962C8B-B14F-4D97-AF65-F5344CB8AC3E}">
        <p14:creationId xmlns:p14="http://schemas.microsoft.com/office/powerpoint/2010/main" val="1165746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Does some distance exist where a reasonable person would believe data from one site could represent data from a second location?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8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Does some distance exist where a reasonable person would believe data from one site could represent data from a second location?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63D05AB-EA3B-4E30-AFCD-775EF37AE599}"/>
              </a:ext>
            </a:extLst>
          </p:cNvPr>
          <p:cNvGrpSpPr/>
          <p:nvPr/>
        </p:nvGrpSpPr>
        <p:grpSpPr>
          <a:xfrm>
            <a:off x="2243580" y="3073138"/>
            <a:ext cx="4053526" cy="3520830"/>
            <a:chOff x="571499" y="429000"/>
            <a:chExt cx="8001002" cy="6000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4AA18DA0-71ED-4A4A-9251-A45A8045C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59" t="6961" b="4056"/>
            <a:stretch/>
          </p:blipFill>
          <p:spPr>
            <a:xfrm>
              <a:off x="1232239" y="846680"/>
              <a:ext cx="7340262" cy="533896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E7D66FCE-9495-49C8-909D-31281F286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1402"/>
            <a:stretch/>
          </p:blipFill>
          <p:spPr>
            <a:xfrm>
              <a:off x="572590" y="429000"/>
              <a:ext cx="687928" cy="60000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6C64C74A-30EC-40B3-9D6C-AEEEB3524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4083"/>
            <a:stretch/>
          </p:blipFill>
          <p:spPr>
            <a:xfrm>
              <a:off x="571499" y="6074004"/>
              <a:ext cx="8001001" cy="354996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60FE997-558A-49BA-ABFA-933ECD44B347}"/>
              </a:ext>
            </a:extLst>
          </p:cNvPr>
          <p:cNvSpPr/>
          <p:nvPr/>
        </p:nvSpPr>
        <p:spPr>
          <a:xfrm>
            <a:off x="3206959" y="6122709"/>
            <a:ext cx="527901" cy="47125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0C04C4F-08A8-435B-83CF-0AF118035C93}"/>
              </a:ext>
            </a:extLst>
          </p:cNvPr>
          <p:cNvCxnSpPr/>
          <p:nvPr/>
        </p:nvCxnSpPr>
        <p:spPr>
          <a:xfrm flipV="1">
            <a:off x="3470910" y="4488180"/>
            <a:ext cx="0" cy="15887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36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Do fluxes across the Midwest have a common variability mode?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23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Do fluxes across the Midwest have a common variability mode?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4099B3-2A99-4150-89BB-DE9D7A9F5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761" y="2714919"/>
            <a:ext cx="4709538" cy="38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3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Do fluxes across the Midwest have a common variability mode?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81B5CE-E8D3-49CF-BA94-BCACA400D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33" y="2728443"/>
            <a:ext cx="7091548" cy="38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59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Do fluxes across the Midwest have a common variability mode?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73EEF6-1D57-446E-AD30-2C27C7E1E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98" y="2477567"/>
            <a:ext cx="6630673" cy="43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99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Do fluxes across the Midwest have a common variability mode?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3E1257-582C-467D-A920-7AAF1FC44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322" y="2873484"/>
            <a:ext cx="8572501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3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56022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4727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Do fluxes across the Midwest have a common variability mode?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3E1257-582C-467D-A920-7AAF1FC44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4" y="1250809"/>
            <a:ext cx="7803625" cy="3251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2087B4-CEA4-4477-A921-6EB9E9449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5" y="4217103"/>
            <a:ext cx="7769846" cy="264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64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56022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4727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Do fluxes across the Midwest have a common variability mode?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2C63EB-950F-4712-B4C3-D3185030E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88" y="2066150"/>
            <a:ext cx="4209753" cy="3156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DCA199-8E7D-4C95-9FCB-03D057540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92"/>
          <a:stretch/>
        </p:blipFill>
        <p:spPr>
          <a:xfrm>
            <a:off x="4340794" y="1934266"/>
            <a:ext cx="4119545" cy="3005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E482DF-ACC3-43BE-930E-6B8796110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8" t="89795"/>
          <a:stretch/>
        </p:blipFill>
        <p:spPr>
          <a:xfrm>
            <a:off x="4947998" y="4930225"/>
            <a:ext cx="3524935" cy="3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5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Someone else’s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552700" cy="4351338"/>
          </a:xfrm>
        </p:spPr>
        <p:txBody>
          <a:bodyPr/>
          <a:lstStyle/>
          <a:p>
            <a:r>
              <a:rPr lang="en-US" dirty="0"/>
              <a:t>W.K. Kellogg Biological Station, Michigan State University's Long Term Ecological Research 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87" t="12432" r="58267" b="7135"/>
          <a:stretch/>
        </p:blipFill>
        <p:spPr>
          <a:xfrm>
            <a:off x="4013434" y="1357243"/>
            <a:ext cx="4100362" cy="535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07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Several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 Can fluxes be estimated remotely from just environmental observations?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0C9722-EFA9-451B-AAC3-5314FD1F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27" y="2799321"/>
            <a:ext cx="5627063" cy="3693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5EFF46-778A-49D6-843B-6B922BC850D3}"/>
              </a:ext>
            </a:extLst>
          </p:cNvPr>
          <p:cNvSpPr txBox="1"/>
          <p:nvPr/>
        </p:nvSpPr>
        <p:spPr>
          <a:xfrm>
            <a:off x="2641904" y="318377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Corn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B0ECA5-D829-4A3A-83A4-CA49CD01A477}"/>
              </a:ext>
            </a:extLst>
          </p:cNvPr>
          <p:cNvSpPr txBox="1"/>
          <p:nvPr/>
        </p:nvSpPr>
        <p:spPr>
          <a:xfrm>
            <a:off x="2513316" y="369696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Switchgrass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FD3D1A-809F-4CCA-9E6B-A70747AD6BC2}"/>
              </a:ext>
            </a:extLst>
          </p:cNvPr>
          <p:cNvSpPr txBox="1"/>
          <p:nvPr/>
        </p:nvSpPr>
        <p:spPr>
          <a:xfrm>
            <a:off x="1996082" y="410055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Prairie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16FC10-D5BD-4C4B-AF48-9ADAFE6B8635}"/>
              </a:ext>
            </a:extLst>
          </p:cNvPr>
          <p:cNvSpPr txBox="1"/>
          <p:nvPr/>
        </p:nvSpPr>
        <p:spPr>
          <a:xfrm>
            <a:off x="5399391" y="5479299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Corn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76DACA-247E-4126-B9C5-537E5B130D2A}"/>
              </a:ext>
            </a:extLst>
          </p:cNvPr>
          <p:cNvSpPr txBox="1"/>
          <p:nvPr/>
        </p:nvSpPr>
        <p:spPr>
          <a:xfrm>
            <a:off x="5691372" y="464181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Switchgrass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D8F0E0-C6EE-4BB3-8924-D035D76E8002}"/>
              </a:ext>
            </a:extLst>
          </p:cNvPr>
          <p:cNvSpPr txBox="1"/>
          <p:nvPr/>
        </p:nvSpPr>
        <p:spPr>
          <a:xfrm>
            <a:off x="6182319" y="5217239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Prairie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8CF210-40AA-4EDE-9F8F-B0098E267F04}"/>
              </a:ext>
            </a:extLst>
          </p:cNvPr>
          <p:cNvSpPr txBox="1"/>
          <p:nvPr/>
        </p:nvSpPr>
        <p:spPr>
          <a:xfrm>
            <a:off x="3381209" y="4963931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Reference Grassland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01E3339-7829-4A7A-981C-5473F3F12AB5}"/>
              </a:ext>
            </a:extLst>
          </p:cNvPr>
          <p:cNvCxnSpPr/>
          <p:nvPr/>
        </p:nvCxnSpPr>
        <p:spPr>
          <a:xfrm>
            <a:off x="2592371" y="4100554"/>
            <a:ext cx="3714161" cy="105119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D2B3DD49-BEB1-44FA-B168-84A044485E23}"/>
              </a:ext>
            </a:extLst>
          </p:cNvPr>
          <p:cNvCxnSpPr>
            <a:cxnSpLocks/>
          </p:cNvCxnSpPr>
          <p:nvPr/>
        </p:nvCxnSpPr>
        <p:spPr>
          <a:xfrm>
            <a:off x="2719633" y="3631453"/>
            <a:ext cx="3105731" cy="176653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81BFE8D2-ADD3-4F0C-A0C8-F99435FD7ABD}"/>
              </a:ext>
            </a:extLst>
          </p:cNvPr>
          <p:cNvCxnSpPr>
            <a:cxnSpLocks/>
          </p:cNvCxnSpPr>
          <p:nvPr/>
        </p:nvCxnSpPr>
        <p:spPr>
          <a:xfrm>
            <a:off x="2641904" y="3937559"/>
            <a:ext cx="3708251" cy="11104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89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Data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Gap-filling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6105525" y="1776224"/>
            <a:ext cx="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6105525" y="3147824"/>
            <a:ext cx="18716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234112" y="3278275"/>
            <a:ext cx="16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Temperature</a:t>
            </a:r>
          </a:p>
        </p:txBody>
      </p:sp>
      <p:sp>
        <p:nvSpPr>
          <p:cNvPr id="82" name="TextBox 81"/>
          <p:cNvSpPr txBox="1"/>
          <p:nvPr/>
        </p:nvSpPr>
        <p:spPr>
          <a:xfrm rot="16200000">
            <a:off x="4927699" y="2151712"/>
            <a:ext cx="160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Respiration</a:t>
            </a:r>
          </a:p>
        </p:txBody>
      </p:sp>
      <p:sp>
        <p:nvSpPr>
          <p:cNvPr id="101" name="Arc 100"/>
          <p:cNvSpPr/>
          <p:nvPr/>
        </p:nvSpPr>
        <p:spPr>
          <a:xfrm rot="6043405">
            <a:off x="5159282" y="-16309"/>
            <a:ext cx="1987622" cy="3336621"/>
          </a:xfrm>
          <a:prstGeom prst="arc">
            <a:avLst>
              <a:gd name="adj1" fmla="val 16261304"/>
              <a:gd name="adj2" fmla="val 20192983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6105525" y="3719513"/>
            <a:ext cx="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105525" y="5091113"/>
            <a:ext cx="18716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591300" y="5115395"/>
            <a:ext cx="16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Light</a:t>
            </a: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4877233" y="4122963"/>
            <a:ext cx="188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Photosynthesis</a:t>
            </a:r>
          </a:p>
        </p:txBody>
      </p:sp>
      <p:sp>
        <p:nvSpPr>
          <p:cNvPr id="112" name="Arc 111"/>
          <p:cNvSpPr/>
          <p:nvPr/>
        </p:nvSpPr>
        <p:spPr>
          <a:xfrm rot="16457108">
            <a:off x="6618758" y="3867229"/>
            <a:ext cx="1118384" cy="1755457"/>
          </a:xfrm>
          <a:prstGeom prst="arc">
            <a:avLst>
              <a:gd name="adj1" fmla="val 16261304"/>
              <a:gd name="adj2" fmla="val 3216790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847186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114" name="Oval 113"/>
          <p:cNvSpPr/>
          <p:nvPr/>
        </p:nvSpPr>
        <p:spPr>
          <a:xfrm>
            <a:off x="1123950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383346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Site 1</a:t>
            </a:r>
          </a:p>
        </p:txBody>
      </p:sp>
      <p:cxnSp>
        <p:nvCxnSpPr>
          <p:cNvPr id="116" name="Curved Connector 115"/>
          <p:cNvCxnSpPr>
            <a:stCxn id="113" idx="6"/>
            <a:endCxn id="114" idx="6"/>
          </p:cNvCxnSpPr>
          <p:nvPr/>
        </p:nvCxnSpPr>
        <p:spPr>
          <a:xfrm flipH="1">
            <a:off x="3328668" y="3185321"/>
            <a:ext cx="266161" cy="1360883"/>
          </a:xfrm>
          <a:prstGeom prst="curvedConnector3">
            <a:avLst>
              <a:gd name="adj1" fmla="val -20756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31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Data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Artificial neural networks</a:t>
            </a:r>
          </a:p>
        </p:txBody>
      </p:sp>
      <p:sp>
        <p:nvSpPr>
          <p:cNvPr id="4" name="Oval 3"/>
          <p:cNvSpPr/>
          <p:nvPr/>
        </p:nvSpPr>
        <p:spPr>
          <a:xfrm>
            <a:off x="847186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34" name="Oval 33"/>
          <p:cNvSpPr/>
          <p:nvPr/>
        </p:nvSpPr>
        <p:spPr>
          <a:xfrm>
            <a:off x="1123950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3346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Site 1</a:t>
            </a:r>
          </a:p>
        </p:txBody>
      </p:sp>
      <p:cxnSp>
        <p:nvCxnSpPr>
          <p:cNvPr id="9" name="Curved Connector 8"/>
          <p:cNvCxnSpPr>
            <a:stCxn id="4" idx="6"/>
            <a:endCxn id="34" idx="6"/>
          </p:cNvCxnSpPr>
          <p:nvPr/>
        </p:nvCxnSpPr>
        <p:spPr>
          <a:xfrm flipH="1">
            <a:off x="3328668" y="3185321"/>
            <a:ext cx="266161" cy="1360883"/>
          </a:xfrm>
          <a:prstGeom prst="curvedConnector3">
            <a:avLst>
              <a:gd name="adj1" fmla="val -20756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105525" y="1776224"/>
            <a:ext cx="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6105525" y="3147824"/>
            <a:ext cx="18716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234112" y="3278275"/>
            <a:ext cx="16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82" name="TextBox 81"/>
          <p:cNvSpPr txBox="1"/>
          <p:nvPr/>
        </p:nvSpPr>
        <p:spPr>
          <a:xfrm rot="16200000">
            <a:off x="4927699" y="2151712"/>
            <a:ext cx="160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?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6105525" y="3719513"/>
            <a:ext cx="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105525" y="5091113"/>
            <a:ext cx="18716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209037" y="5171845"/>
            <a:ext cx="16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4877233" y="4122963"/>
            <a:ext cx="188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6535059" y="3865762"/>
            <a:ext cx="917344" cy="94031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23" name="Arc 22"/>
          <p:cNvSpPr/>
          <p:nvPr/>
        </p:nvSpPr>
        <p:spPr>
          <a:xfrm rot="5400000">
            <a:off x="4923157" y="172948"/>
            <a:ext cx="1987622" cy="3336621"/>
          </a:xfrm>
          <a:prstGeom prst="arc">
            <a:avLst>
              <a:gd name="adj1" fmla="val 16261304"/>
              <a:gd name="adj2" fmla="val 20192983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20253957">
            <a:off x="5935020" y="1943688"/>
            <a:ext cx="1987622" cy="3336621"/>
          </a:xfrm>
          <a:prstGeom prst="arc">
            <a:avLst>
              <a:gd name="adj1" fmla="val 16261304"/>
              <a:gd name="adj2" fmla="val 20192983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396343" y="2306433"/>
            <a:ext cx="1491699" cy="718685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30086" y="2220878"/>
            <a:ext cx="1249220" cy="766725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35059" y="1942283"/>
            <a:ext cx="917344" cy="94031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40" name="Arc 39"/>
          <p:cNvSpPr/>
          <p:nvPr/>
        </p:nvSpPr>
        <p:spPr>
          <a:xfrm rot="5400000">
            <a:off x="4923157" y="2113911"/>
            <a:ext cx="1987622" cy="3336621"/>
          </a:xfrm>
          <a:prstGeom prst="arc">
            <a:avLst>
              <a:gd name="adj1" fmla="val 16261304"/>
              <a:gd name="adj2" fmla="val 20192983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20253957">
            <a:off x="5935020" y="3884651"/>
            <a:ext cx="1987622" cy="3336621"/>
          </a:xfrm>
          <a:prstGeom prst="arc">
            <a:avLst>
              <a:gd name="adj1" fmla="val 16261304"/>
              <a:gd name="adj2" fmla="val 20192983"/>
            </a:avLst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396343" y="4247396"/>
            <a:ext cx="1491699" cy="718685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330086" y="4161841"/>
            <a:ext cx="1249220" cy="766725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790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30199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Data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030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Vs Non-linear regressions, marginal distribution sampling (lookup table), and mean diurnal variation</a:t>
            </a:r>
          </a:p>
        </p:txBody>
      </p:sp>
      <p:sp>
        <p:nvSpPr>
          <p:cNvPr id="4" name="Oval 3"/>
          <p:cNvSpPr/>
          <p:nvPr/>
        </p:nvSpPr>
        <p:spPr>
          <a:xfrm>
            <a:off x="847186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34" name="Oval 33"/>
          <p:cNvSpPr/>
          <p:nvPr/>
        </p:nvSpPr>
        <p:spPr>
          <a:xfrm>
            <a:off x="1123950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3346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Site 1</a:t>
            </a:r>
          </a:p>
        </p:txBody>
      </p:sp>
      <p:cxnSp>
        <p:nvCxnSpPr>
          <p:cNvPr id="9" name="Curved Connector 8"/>
          <p:cNvCxnSpPr>
            <a:stCxn id="4" idx="6"/>
            <a:endCxn id="34" idx="6"/>
          </p:cNvCxnSpPr>
          <p:nvPr/>
        </p:nvCxnSpPr>
        <p:spPr>
          <a:xfrm flipH="1">
            <a:off x="3328668" y="3185321"/>
            <a:ext cx="266161" cy="1360883"/>
          </a:xfrm>
          <a:prstGeom prst="curvedConnector3">
            <a:avLst>
              <a:gd name="adj1" fmla="val -20756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832" y="2353793"/>
            <a:ext cx="3906773" cy="4024312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5476875" y="2019301"/>
            <a:ext cx="1214438" cy="46434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502" y="6417826"/>
            <a:ext cx="5910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Bookman Old Style" panose="02050604050505020204" pitchFamily="18" charset="0"/>
              </a:rPr>
              <a:t>Antje M. Moffat et al, Agricultural and Forest Meteorology, 2007</a:t>
            </a:r>
          </a:p>
          <a:p>
            <a:r>
              <a:rPr lang="en-US" sz="1000" dirty="0">
                <a:latin typeface="Bookman Old Style" panose="02050604050505020204" pitchFamily="18" charset="0"/>
              </a:rPr>
              <a:t>Comprehensive comparison of gap-filling techniques for eddy covariance net carbon fluxes</a:t>
            </a:r>
          </a:p>
        </p:txBody>
      </p:sp>
    </p:spTree>
    <p:extLst>
      <p:ext uri="{BB962C8B-B14F-4D97-AF65-F5344CB8AC3E}">
        <p14:creationId xmlns:p14="http://schemas.microsoft.com/office/powerpoint/2010/main" val="75240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Data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Expanding relationships beyond one site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ECC580-3291-4C70-AA7E-65517BAD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27" y="2799321"/>
            <a:ext cx="5627063" cy="3693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B768A3-223D-4699-ABC2-41F9246283A0}"/>
              </a:ext>
            </a:extLst>
          </p:cNvPr>
          <p:cNvSpPr txBox="1"/>
          <p:nvPr/>
        </p:nvSpPr>
        <p:spPr>
          <a:xfrm>
            <a:off x="2641904" y="318377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Corn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DFF394-BDEA-490F-9ED9-4E659F5F498B}"/>
              </a:ext>
            </a:extLst>
          </p:cNvPr>
          <p:cNvSpPr txBox="1"/>
          <p:nvPr/>
        </p:nvSpPr>
        <p:spPr>
          <a:xfrm>
            <a:off x="2513316" y="369696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Switchgrass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E7DFE52-4D51-4279-B6D5-926074A9C233}"/>
              </a:ext>
            </a:extLst>
          </p:cNvPr>
          <p:cNvSpPr txBox="1"/>
          <p:nvPr/>
        </p:nvSpPr>
        <p:spPr>
          <a:xfrm>
            <a:off x="1996082" y="410055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Prairie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AEB2B8-137C-459E-97E8-60BCE31444ED}"/>
              </a:ext>
            </a:extLst>
          </p:cNvPr>
          <p:cNvSpPr txBox="1"/>
          <p:nvPr/>
        </p:nvSpPr>
        <p:spPr>
          <a:xfrm>
            <a:off x="5399391" y="5479299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Corn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8B137A9-8215-4427-8C4B-3D0711382163}"/>
              </a:ext>
            </a:extLst>
          </p:cNvPr>
          <p:cNvSpPr txBox="1"/>
          <p:nvPr/>
        </p:nvSpPr>
        <p:spPr>
          <a:xfrm>
            <a:off x="5691372" y="464181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Switchgrass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5C3D46-8BD4-465A-8B57-1C33FB0750AA}"/>
              </a:ext>
            </a:extLst>
          </p:cNvPr>
          <p:cNvSpPr txBox="1"/>
          <p:nvPr/>
        </p:nvSpPr>
        <p:spPr>
          <a:xfrm>
            <a:off x="6182319" y="5217239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Prairie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9C031D1-2998-49F1-ABBF-462950EB21AD}"/>
              </a:ext>
            </a:extLst>
          </p:cNvPr>
          <p:cNvSpPr txBox="1"/>
          <p:nvPr/>
        </p:nvSpPr>
        <p:spPr>
          <a:xfrm>
            <a:off x="3381209" y="4963931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Reference Grassland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34B129D5-56A6-4213-A5D4-21C05061EAAA}"/>
              </a:ext>
            </a:extLst>
          </p:cNvPr>
          <p:cNvCxnSpPr>
            <a:cxnSpLocks/>
          </p:cNvCxnSpPr>
          <p:nvPr/>
        </p:nvCxnSpPr>
        <p:spPr>
          <a:xfrm>
            <a:off x="2601798" y="4066292"/>
            <a:ext cx="3676454" cy="104774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110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Data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Expanding relationships beyond one site</a:t>
            </a:r>
          </a:p>
        </p:txBody>
      </p:sp>
      <p:cxnSp>
        <p:nvCxnSpPr>
          <p:cNvPr id="9" name="Curved Connector 8"/>
          <p:cNvCxnSpPr>
            <a:stCxn id="17" idx="6"/>
          </p:cNvCxnSpPr>
          <p:nvPr/>
        </p:nvCxnSpPr>
        <p:spPr>
          <a:xfrm>
            <a:off x="3594829" y="3185321"/>
            <a:ext cx="1762984" cy="1360883"/>
          </a:xfrm>
          <a:prstGeom prst="curvedConnector3">
            <a:avLst>
              <a:gd name="adj1" fmla="val 2784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4" idx="6"/>
            <a:endCxn id="38" idx="2"/>
          </p:cNvCxnSpPr>
          <p:nvPr/>
        </p:nvCxnSpPr>
        <p:spPr>
          <a:xfrm>
            <a:off x="3328668" y="4546204"/>
            <a:ext cx="2029145" cy="1270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47186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18" name="Oval 17"/>
          <p:cNvSpPr/>
          <p:nvPr/>
        </p:nvSpPr>
        <p:spPr>
          <a:xfrm>
            <a:off x="1123950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83346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Site 1</a:t>
            </a:r>
          </a:p>
        </p:txBody>
      </p:sp>
      <p:sp>
        <p:nvSpPr>
          <p:cNvPr id="21" name="Oval 20"/>
          <p:cNvSpPr/>
          <p:nvPr/>
        </p:nvSpPr>
        <p:spPr>
          <a:xfrm>
            <a:off x="5070430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22" name="Oval 21"/>
          <p:cNvSpPr/>
          <p:nvPr/>
        </p:nvSpPr>
        <p:spPr>
          <a:xfrm>
            <a:off x="5347194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06590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Site 2</a:t>
            </a:r>
          </a:p>
        </p:txBody>
      </p:sp>
      <p:cxnSp>
        <p:nvCxnSpPr>
          <p:cNvPr id="24" name="Curved Connector 23"/>
          <p:cNvCxnSpPr>
            <a:stCxn id="21" idx="2"/>
            <a:endCxn id="22" idx="2"/>
          </p:cNvCxnSpPr>
          <p:nvPr/>
        </p:nvCxnSpPr>
        <p:spPr>
          <a:xfrm rot="10800000" flipH="1" flipV="1">
            <a:off x="5070430" y="3185320"/>
            <a:ext cx="276764" cy="1360883"/>
          </a:xfrm>
          <a:prstGeom prst="curvedConnector3">
            <a:avLst>
              <a:gd name="adj1" fmla="val -17207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183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Data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Paired site design</a:t>
            </a:r>
          </a:p>
        </p:txBody>
      </p:sp>
      <p:cxnSp>
        <p:nvCxnSpPr>
          <p:cNvPr id="9" name="Curved Connector 8"/>
          <p:cNvCxnSpPr>
            <a:stCxn id="17" idx="6"/>
            <a:endCxn id="18" idx="6"/>
          </p:cNvCxnSpPr>
          <p:nvPr/>
        </p:nvCxnSpPr>
        <p:spPr>
          <a:xfrm flipH="1">
            <a:off x="3328668" y="3185321"/>
            <a:ext cx="266161" cy="1360883"/>
          </a:xfrm>
          <a:prstGeom prst="curvedConnector3">
            <a:avLst>
              <a:gd name="adj1" fmla="val -19324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2" idx="2"/>
            <a:endCxn id="18" idx="6"/>
          </p:cNvCxnSpPr>
          <p:nvPr/>
        </p:nvCxnSpPr>
        <p:spPr>
          <a:xfrm rot="10800000">
            <a:off x="3328668" y="4546204"/>
            <a:ext cx="2018526" cy="1270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47186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18" name="Oval 17"/>
          <p:cNvSpPr/>
          <p:nvPr/>
        </p:nvSpPr>
        <p:spPr>
          <a:xfrm>
            <a:off x="1123950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83346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Site 1</a:t>
            </a:r>
          </a:p>
        </p:txBody>
      </p:sp>
      <p:sp>
        <p:nvSpPr>
          <p:cNvPr id="21" name="Oval 20"/>
          <p:cNvSpPr/>
          <p:nvPr/>
        </p:nvSpPr>
        <p:spPr>
          <a:xfrm>
            <a:off x="5070430" y="2504283"/>
            <a:ext cx="2747643" cy="13620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Environmental Observations</a:t>
            </a:r>
          </a:p>
        </p:txBody>
      </p:sp>
      <p:sp>
        <p:nvSpPr>
          <p:cNvPr id="22" name="Oval 21"/>
          <p:cNvSpPr/>
          <p:nvPr/>
        </p:nvSpPr>
        <p:spPr>
          <a:xfrm>
            <a:off x="5347194" y="4001294"/>
            <a:ext cx="2204718" cy="10898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Surface Fluxes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06590" y="5534529"/>
            <a:ext cx="1685925" cy="7303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Site 2</a:t>
            </a:r>
          </a:p>
        </p:txBody>
      </p:sp>
      <p:cxnSp>
        <p:nvCxnSpPr>
          <p:cNvPr id="24" name="Curved Connector 23"/>
          <p:cNvCxnSpPr>
            <a:stCxn id="21" idx="2"/>
            <a:endCxn id="18" idx="6"/>
          </p:cNvCxnSpPr>
          <p:nvPr/>
        </p:nvCxnSpPr>
        <p:spPr>
          <a:xfrm rot="10800000" flipV="1">
            <a:off x="3328668" y="3185320"/>
            <a:ext cx="1741762" cy="1360883"/>
          </a:xfrm>
          <a:prstGeom prst="curvedConnector3">
            <a:avLst>
              <a:gd name="adj1" fmla="val 248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49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What does this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Restored prairie site(s)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6" y="2402991"/>
            <a:ext cx="5423724" cy="3873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2" r="49971" b="51137"/>
          <a:stretch/>
        </p:blipFill>
        <p:spPr>
          <a:xfrm>
            <a:off x="4880227" y="2231084"/>
            <a:ext cx="4012884" cy="42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85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What does this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Restored prairie site(s)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1" y="2341274"/>
            <a:ext cx="5413248" cy="3866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300" b="49657"/>
          <a:stretch/>
        </p:blipFill>
        <p:spPr>
          <a:xfrm>
            <a:off x="5053012" y="1948990"/>
            <a:ext cx="4352544" cy="46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42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What does this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Restored prairie site(s)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" y="2489377"/>
            <a:ext cx="5349240" cy="3820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6981" r="50409" b="-1"/>
          <a:stretch/>
        </p:blipFill>
        <p:spPr>
          <a:xfrm>
            <a:off x="4448748" y="2022123"/>
            <a:ext cx="4273866" cy="491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2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Someone else’s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562225" cy="4351338"/>
          </a:xfrm>
        </p:spPr>
        <p:txBody>
          <a:bodyPr/>
          <a:lstStyle/>
          <a:p>
            <a:r>
              <a:rPr lang="en-US" dirty="0"/>
              <a:t>W.K. Kellogg Biological Station, Michigan State University's Long Term Ecological Research Site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626" y="1697596"/>
            <a:ext cx="5627063" cy="3693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0003" y="2082049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Corn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1415" y="259523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Switchgrass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4181" y="2998829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Prairie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7490" y="437757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Corn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49471" y="354008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Switchgrass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0418" y="411551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Prairie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39308" y="386220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Reference Grassland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6304" y="5129177"/>
            <a:ext cx="1319760" cy="123741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8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What does this look like?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2DB1D5-5955-4A0E-9D36-E4155C49F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086" y="1140645"/>
            <a:ext cx="5515462" cy="59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77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Estimated fluxes, Seasonal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0F3818-3FE6-493D-945F-FFE4CEEF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80" y="1439419"/>
            <a:ext cx="6994497" cy="52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91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Estimated fluxes, Annual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05245A-5EE0-4794-AF3B-E8200DFB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29" y="1398414"/>
            <a:ext cx="7281790" cy="54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08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Error of estimated fluxes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FAAADE-D49B-4D02-BA36-A01F3135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470" y="1260250"/>
            <a:ext cx="6578705" cy="53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03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Error of estimated fluxes (paired sites)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3F798F-6D86-407B-BE1C-3FF8A713F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55" y="1482189"/>
            <a:ext cx="6940876" cy="52039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FAAADE-D49B-4D02-BA36-A01F31353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93" t="67476" r="68328" b="15119"/>
          <a:stretch/>
        </p:blipFill>
        <p:spPr>
          <a:xfrm>
            <a:off x="5679649" y="2275329"/>
            <a:ext cx="1129330" cy="9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042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Daily versus Hourly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E3F8C1-B421-4EC9-846F-F65BEECB1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87" y="1411080"/>
            <a:ext cx="6359539" cy="51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659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Final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Could information from one site be used to model fluxes from the entire landscape?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943954-2570-4CA7-BE37-EA5B43819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27" y="2799321"/>
            <a:ext cx="5627063" cy="3693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B6F4FD-0583-4A1A-8BEF-451809604525}"/>
              </a:ext>
            </a:extLst>
          </p:cNvPr>
          <p:cNvSpPr txBox="1"/>
          <p:nvPr/>
        </p:nvSpPr>
        <p:spPr>
          <a:xfrm>
            <a:off x="2641904" y="318377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Corn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F5FCFF-282E-4FC7-9764-6B101B2E1D15}"/>
              </a:ext>
            </a:extLst>
          </p:cNvPr>
          <p:cNvSpPr txBox="1"/>
          <p:nvPr/>
        </p:nvSpPr>
        <p:spPr>
          <a:xfrm>
            <a:off x="2513316" y="369696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Switchgrass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B29A34-4C50-42A3-AD76-679075F60B02}"/>
              </a:ext>
            </a:extLst>
          </p:cNvPr>
          <p:cNvSpPr txBox="1"/>
          <p:nvPr/>
        </p:nvSpPr>
        <p:spPr>
          <a:xfrm>
            <a:off x="1996082" y="410055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Prairie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60F530-AAB9-43D7-A4DB-4EC8EE57F83F}"/>
              </a:ext>
            </a:extLst>
          </p:cNvPr>
          <p:cNvSpPr txBox="1"/>
          <p:nvPr/>
        </p:nvSpPr>
        <p:spPr>
          <a:xfrm>
            <a:off x="5399391" y="5479299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Corn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D34D37-565B-450E-9992-C62A472ED802}"/>
              </a:ext>
            </a:extLst>
          </p:cNvPr>
          <p:cNvSpPr txBox="1"/>
          <p:nvPr/>
        </p:nvSpPr>
        <p:spPr>
          <a:xfrm>
            <a:off x="5691372" y="464181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Switchgrass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B5C189-58A5-4FFE-BA9A-1781F47088FD}"/>
              </a:ext>
            </a:extLst>
          </p:cNvPr>
          <p:cNvSpPr txBox="1"/>
          <p:nvPr/>
        </p:nvSpPr>
        <p:spPr>
          <a:xfrm>
            <a:off x="6182319" y="5217239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Prairie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AAE6C3-13FF-4B4A-814C-219DC4BB1ADB}"/>
              </a:ext>
            </a:extLst>
          </p:cNvPr>
          <p:cNvSpPr txBox="1"/>
          <p:nvPr/>
        </p:nvSpPr>
        <p:spPr>
          <a:xfrm>
            <a:off x="3381209" y="4963931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Reference Grassland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62B15202-483C-43CB-A79A-34DEB36FA751}"/>
              </a:ext>
            </a:extLst>
          </p:cNvPr>
          <p:cNvCxnSpPr>
            <a:cxnSpLocks/>
          </p:cNvCxnSpPr>
          <p:nvPr/>
        </p:nvCxnSpPr>
        <p:spPr>
          <a:xfrm>
            <a:off x="2592371" y="4100554"/>
            <a:ext cx="3099001" cy="102291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B7D1652-46A5-422C-A30E-5198A4525F03}"/>
              </a:ext>
            </a:extLst>
          </p:cNvPr>
          <p:cNvCxnSpPr>
            <a:cxnSpLocks/>
          </p:cNvCxnSpPr>
          <p:nvPr/>
        </p:nvCxnSpPr>
        <p:spPr>
          <a:xfrm>
            <a:off x="2719633" y="3631453"/>
            <a:ext cx="3011864" cy="149201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C7F29D0-2DC8-4A8B-9C43-01C1A2FAD033}"/>
              </a:ext>
            </a:extLst>
          </p:cNvPr>
          <p:cNvCxnSpPr>
            <a:cxnSpLocks/>
          </p:cNvCxnSpPr>
          <p:nvPr/>
        </p:nvCxnSpPr>
        <p:spPr>
          <a:xfrm>
            <a:off x="2641904" y="3937559"/>
            <a:ext cx="3089593" cy="118590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83CD7AD8-32BA-44F1-9D73-ECE4D8748829}"/>
              </a:ext>
            </a:extLst>
          </p:cNvPr>
          <p:cNvCxnSpPr>
            <a:cxnSpLocks/>
          </p:cNvCxnSpPr>
          <p:nvPr/>
        </p:nvCxnSpPr>
        <p:spPr>
          <a:xfrm flipH="1">
            <a:off x="5929460" y="5217239"/>
            <a:ext cx="3865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9BD685D8-DADC-480C-BBCB-CB8773BACC98}"/>
              </a:ext>
            </a:extLst>
          </p:cNvPr>
          <p:cNvCxnSpPr>
            <a:cxnSpLocks/>
          </p:cNvCxnSpPr>
          <p:nvPr/>
        </p:nvCxnSpPr>
        <p:spPr>
          <a:xfrm flipH="1" flipV="1">
            <a:off x="5893436" y="5333263"/>
            <a:ext cx="36024" cy="25330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022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Final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Could information from one site be used to model fluxes from the entire landscape?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759B68C-479F-4BF0-9C7F-6DBD297DD2BC}"/>
              </a:ext>
            </a:extLst>
          </p:cNvPr>
          <p:cNvGrpSpPr/>
          <p:nvPr/>
        </p:nvGrpSpPr>
        <p:grpSpPr>
          <a:xfrm>
            <a:off x="1566027" y="2717519"/>
            <a:ext cx="5560637" cy="3775355"/>
            <a:chOff x="571499" y="429000"/>
            <a:chExt cx="8001002" cy="600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AA1B57F-8AAC-410D-B3B3-C58B1BD2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59" t="7146" b="4056"/>
            <a:stretch/>
          </p:blipFill>
          <p:spPr>
            <a:xfrm>
              <a:off x="1232240" y="857839"/>
              <a:ext cx="7340261" cy="53278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61A2B24-54DD-44C5-A5BE-E3D1E23E8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1402"/>
            <a:stretch/>
          </p:blipFill>
          <p:spPr>
            <a:xfrm>
              <a:off x="572590" y="429000"/>
              <a:ext cx="687928" cy="6000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C522FD8-AB80-4D8A-B96B-ED63F1557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4083"/>
            <a:stretch/>
          </p:blipFill>
          <p:spPr>
            <a:xfrm>
              <a:off x="571499" y="6074004"/>
              <a:ext cx="8001001" cy="354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8889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Final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Could information from one site be used to model fluxes from the entire landscape?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97849D-A6A7-400B-AE0C-2DFE00AC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21" y="2808570"/>
            <a:ext cx="7091548" cy="38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2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Final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Could information from one site be used to model fluxes from the entire landscape?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6606C2-FA24-4393-B488-E17EE076A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49" y="2816971"/>
            <a:ext cx="5802494" cy="38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Someone else’s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43875" cy="750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Landscape Ecology and Ecosystem Science lab group at MSU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21" y="2808570"/>
            <a:ext cx="7091548" cy="38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634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Final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Could information from one site be used to model fluxes from the entire landscape?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2A10EA-4DA5-422F-B6E7-11F3626E6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74" y="2723632"/>
            <a:ext cx="6158771" cy="40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55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Thank you for any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you’re attending AGU, </a:t>
            </a:r>
            <a:r>
              <a:rPr lang="en-US" dirty="0" err="1"/>
              <a:t>Jeralyn</a:t>
            </a:r>
            <a:r>
              <a:rPr lang="en-US" dirty="0"/>
              <a:t> Poe will be presenting her ½ of this work on Wens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She will be applying for graduate school positions next year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5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56616"/>
            <a:ext cx="4437126" cy="59161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377819"/>
            <a:ext cx="4033838" cy="4351338"/>
          </a:xfrm>
        </p:spPr>
        <p:txBody>
          <a:bodyPr/>
          <a:lstStyle/>
          <a:p>
            <a:r>
              <a:rPr lang="en-US" dirty="0"/>
              <a:t>Thought experiment</a:t>
            </a:r>
          </a:p>
        </p:txBody>
      </p:sp>
    </p:spTree>
    <p:extLst>
      <p:ext uri="{BB962C8B-B14F-4D97-AF65-F5344CB8AC3E}">
        <p14:creationId xmlns:p14="http://schemas.microsoft.com/office/powerpoint/2010/main" val="405911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56616"/>
            <a:ext cx="4437126" cy="59161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368294"/>
            <a:ext cx="4033838" cy="4351338"/>
          </a:xfrm>
        </p:spPr>
        <p:txBody>
          <a:bodyPr/>
          <a:lstStyle/>
          <a:p>
            <a:r>
              <a:rPr lang="en-US" dirty="0"/>
              <a:t>Annual processes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23" y="828159"/>
            <a:ext cx="3887366" cy="29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3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56616"/>
            <a:ext cx="4437126" cy="59161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373053"/>
            <a:ext cx="4033838" cy="4351338"/>
          </a:xfrm>
        </p:spPr>
        <p:txBody>
          <a:bodyPr/>
          <a:lstStyle/>
          <a:p>
            <a:r>
              <a:rPr lang="en-US" dirty="0"/>
              <a:t>Diel processes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23" y="832918"/>
            <a:ext cx="3887366" cy="291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899" y="3461818"/>
            <a:ext cx="3910013" cy="29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3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" y="356616"/>
            <a:ext cx="4437126" cy="59161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2987" y="160956"/>
            <a:ext cx="4033838" cy="4351338"/>
          </a:xfrm>
        </p:spPr>
        <p:txBody>
          <a:bodyPr/>
          <a:lstStyle/>
          <a:p>
            <a:r>
              <a:rPr lang="en-US" dirty="0"/>
              <a:t>Hypothetical 2</a:t>
            </a:r>
            <a:r>
              <a:rPr lang="en-US" baseline="30000" dirty="0"/>
              <a:t>nd</a:t>
            </a:r>
            <a:r>
              <a:rPr lang="en-US" dirty="0"/>
              <a:t> measurement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23" y="832918"/>
            <a:ext cx="3887366" cy="291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899" y="3461818"/>
            <a:ext cx="3910013" cy="2932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0" t="38949" r="41817" b="38176"/>
          <a:stretch/>
        </p:blipFill>
        <p:spPr>
          <a:xfrm>
            <a:off x="3020186" y="2623755"/>
            <a:ext cx="1042416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47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20491</TotalTime>
  <Words>811</Words>
  <Application>Microsoft Macintosh PowerPoint</Application>
  <PresentationFormat>On-screen Show (4:3)</PresentationFormat>
  <Paragraphs>165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Estimating landscape level surface flux observations from a single tower</vt:lpstr>
      <vt:lpstr>The postdoc upside</vt:lpstr>
      <vt:lpstr>Someone else’s data</vt:lpstr>
      <vt:lpstr>Someone else’s data</vt:lpstr>
      <vt:lpstr>Someone else’s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Several questions</vt:lpstr>
      <vt:lpstr>Several questions</vt:lpstr>
      <vt:lpstr>Several questions</vt:lpstr>
      <vt:lpstr>Several questions</vt:lpstr>
      <vt:lpstr>Several questions</vt:lpstr>
      <vt:lpstr>PowerPoint Presentation</vt:lpstr>
      <vt:lpstr>PowerPoint Presentation</vt:lpstr>
      <vt:lpstr>PowerPoint Presentation</vt:lpstr>
      <vt:lpstr>Several questions</vt:lpstr>
      <vt:lpstr>Several questions</vt:lpstr>
      <vt:lpstr>Several questions</vt:lpstr>
      <vt:lpstr>Several questions</vt:lpstr>
      <vt:lpstr>Several questions</vt:lpstr>
      <vt:lpstr>Several questions</vt:lpstr>
      <vt:lpstr>Several questions</vt:lpstr>
      <vt:lpstr>Several questions</vt:lpstr>
      <vt:lpstr>Several questions</vt:lpstr>
      <vt:lpstr>Several questions</vt:lpstr>
      <vt:lpstr>Data relationships</vt:lpstr>
      <vt:lpstr>Data relationships</vt:lpstr>
      <vt:lpstr>Data relationships</vt:lpstr>
      <vt:lpstr>Data relationships</vt:lpstr>
      <vt:lpstr>Data relationships</vt:lpstr>
      <vt:lpstr>Data relationships</vt:lpstr>
      <vt:lpstr>What does this look like?</vt:lpstr>
      <vt:lpstr>What does this look like?</vt:lpstr>
      <vt:lpstr>What does this look like?</vt:lpstr>
      <vt:lpstr>What does this look like?</vt:lpstr>
      <vt:lpstr>Estimated fluxes, Seasonal </vt:lpstr>
      <vt:lpstr>Estimated fluxes, Annual </vt:lpstr>
      <vt:lpstr>Error of estimated fluxes </vt:lpstr>
      <vt:lpstr>Error of estimated fluxes (paired sites)</vt:lpstr>
      <vt:lpstr>Daily versus Hourly modeling</vt:lpstr>
      <vt:lpstr>Final question</vt:lpstr>
      <vt:lpstr>Final question</vt:lpstr>
      <vt:lpstr>Final question</vt:lpstr>
      <vt:lpstr>Final question</vt:lpstr>
      <vt:lpstr>Final question</vt:lpstr>
      <vt:lpstr>Thank you for any feedback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Reed</dc:creator>
  <cp:lastModifiedBy>Connor Crank</cp:lastModifiedBy>
  <cp:revision>59</cp:revision>
  <cp:lastPrinted>2018-11-02T19:28:16Z</cp:lastPrinted>
  <dcterms:created xsi:type="dcterms:W3CDTF">2018-10-08T18:22:46Z</dcterms:created>
  <dcterms:modified xsi:type="dcterms:W3CDTF">2018-11-13T15:13:33Z</dcterms:modified>
</cp:coreProperties>
</file>