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handoutMasterIdLst>
    <p:handoutMasterId r:id="rId22"/>
  </p:handoutMasterIdLst>
  <p:sldIdLst>
    <p:sldId id="259" r:id="rId2"/>
    <p:sldId id="256" r:id="rId3"/>
    <p:sldId id="258" r:id="rId4"/>
    <p:sldId id="262" r:id="rId5"/>
    <p:sldId id="273" r:id="rId6"/>
    <p:sldId id="261" r:id="rId7"/>
    <p:sldId id="257" r:id="rId8"/>
    <p:sldId id="269" r:id="rId9"/>
    <p:sldId id="270" r:id="rId10"/>
    <p:sldId id="265" r:id="rId11"/>
    <p:sldId id="266" r:id="rId12"/>
    <p:sldId id="272" r:id="rId13"/>
    <p:sldId id="271" r:id="rId14"/>
    <p:sldId id="274" r:id="rId15"/>
    <p:sldId id="275" r:id="rId16"/>
    <p:sldId id="276" r:id="rId17"/>
    <p:sldId id="277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-3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524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D0311-1B7E-4E97-AF46-40219B85C594}" type="datetimeFigureOut">
              <a:rPr lang="en-US" smtClean="0"/>
              <a:t>5/29/18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DA044-D815-4841-801B-0D9F3ADFE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64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6B54D-D27E-4949-A32D-B80C237A38A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F4822-A560-41F8-B720-B108FD20C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3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May, 14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33rd Conference on Agricultural and Forest Meteorology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05452F-3CBA-4115-AF44-0B5448CABD2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65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May, 14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33rd Conference on Agricultural and Forest Meteorology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0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May, 14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33rd Conference on Agricultural and Forest Meteorology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3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900" b="1" i="0" smtClean="0">
                <a:effectLst/>
              </a:defRPr>
            </a:lvl1pPr>
          </a:lstStyle>
          <a:p>
            <a:r>
              <a:rPr lang="en-US"/>
              <a:t>May, 14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33rd Conference on Agricultural and Forest Meteorology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26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-2063"/>
            <a:ext cx="7406640" cy="13563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204777"/>
            <a:ext cx="7404653" cy="4038600"/>
          </a:xfrm>
        </p:spPr>
        <p:txBody>
          <a:bodyPr/>
          <a:lstStyle>
            <a:lvl1pPr marL="34290" indent="0">
              <a:spcBef>
                <a:spcPts val="1000"/>
              </a:spcBef>
              <a:buFontTx/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May, 14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33rd Conference on Agricultural and Forest Meteorology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4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May, 14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33rd Conference on Agricultural and Forest Meteorology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81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May, 14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33rd Conference on Agricultural and Forest Meteorology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2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May, 14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33rd Conference on Agricultural and Forest Meteorology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3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May, 14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33rd Conference on Agricultural and Forest Meteorology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May, 14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33rd Conference on Agricultural and Forest Meteorology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4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May, 14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33rd Conference on Agricultural and Forest Meteorology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0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May, 14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33rd Conference on Agricultural and Forest Meteorology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May 14,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b="1"/>
              <a:t>33rd Conference on Agricultural and Forest Meteorology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8805452F-3CBA-4115-AF44-0B5448CAB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10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950" cap="none" dirty="0"/>
              <a:t>Multiple Resource Use Efficiency (</a:t>
            </a:r>
            <a:r>
              <a:rPr lang="en-US" sz="4950" cap="none" dirty="0" err="1"/>
              <a:t>mRUE</a:t>
            </a:r>
            <a:r>
              <a:rPr lang="en-US" sz="4950" cap="none" dirty="0"/>
              <a:t>) In Agriculture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759476"/>
            <a:ext cx="6575895" cy="1483705"/>
          </a:xfrm>
        </p:spPr>
        <p:txBody>
          <a:bodyPr>
            <a:noAutofit/>
          </a:bodyPr>
          <a:lstStyle/>
          <a:p>
            <a:r>
              <a:rPr lang="en-US" sz="2100" dirty="0"/>
              <a:t>David E. Reed, </a:t>
            </a:r>
            <a:r>
              <a:rPr lang="en-US" sz="2100" dirty="0" err="1"/>
              <a:t>Jiquan</a:t>
            </a:r>
            <a:r>
              <a:rPr lang="en-US" sz="2100" dirty="0"/>
              <a:t> Chen, Michael </a:t>
            </a:r>
            <a:r>
              <a:rPr lang="en-US" sz="2100" dirty="0" err="1"/>
              <a:t>Abraha</a:t>
            </a:r>
            <a:r>
              <a:rPr lang="en-US" sz="2100" dirty="0"/>
              <a:t>, G. Philip Robertson, Kyla </a:t>
            </a:r>
            <a:r>
              <a:rPr lang="en-US" sz="2100" dirty="0" err="1"/>
              <a:t>Dahlin</a:t>
            </a:r>
            <a:endParaRPr lang="en-US" sz="2100" dirty="0"/>
          </a:p>
          <a:p>
            <a:endParaRPr lang="en-US" sz="2100" dirty="0"/>
          </a:p>
          <a:p>
            <a:r>
              <a:rPr lang="en-US" sz="2100" dirty="0"/>
              <a:t>Michigan State University</a:t>
            </a:r>
          </a:p>
          <a:p>
            <a:endParaRPr lang="en-US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14,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33rd Conference on Agricultural and Forest Meteorology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3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Resource Use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DFA Model does NOT predict NEP, shown only to illustrate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14,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33rd Conference on Agricultural and Forest Meteorology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1237"/>
            <a:ext cx="9144000" cy="394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8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Resource Use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69" y="1354297"/>
            <a:ext cx="2283540" cy="4038600"/>
          </a:xfrm>
        </p:spPr>
        <p:txBody>
          <a:bodyPr/>
          <a:lstStyle/>
          <a:p>
            <a:r>
              <a:rPr lang="en-US" dirty="0"/>
              <a:t>Available energy dominates annual ecosystem processes</a:t>
            </a:r>
          </a:p>
          <a:p>
            <a:endParaRPr lang="en-US" dirty="0"/>
          </a:p>
          <a:p>
            <a:r>
              <a:rPr lang="en-US" dirty="0"/>
              <a:t>Growing season is energy limited</a:t>
            </a:r>
          </a:p>
          <a:p>
            <a:endParaRPr lang="en-US" dirty="0"/>
          </a:p>
          <a:p>
            <a:r>
              <a:rPr lang="en-US" dirty="0"/>
              <a:t>Mean WUE 0.22</a:t>
            </a:r>
          </a:p>
          <a:p>
            <a:r>
              <a:rPr lang="en-US" dirty="0"/>
              <a:t>Mean EUE 0.50</a:t>
            </a:r>
          </a:p>
          <a:p>
            <a:r>
              <a:rPr lang="en-US" dirty="0"/>
              <a:t>Mean CUE 0.22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14,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33rd Conference on Agricultural and Forest Meteorology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11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009" y="771985"/>
            <a:ext cx="5082044" cy="589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1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Resource Use Efficiency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14,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33rd Conference on Agricultural and Forest Meteorology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516" y="889122"/>
            <a:ext cx="4952644" cy="574776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20169" y="1354297"/>
            <a:ext cx="2441692" cy="44989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" indent="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Tx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Within the growing season water and energy are both important</a:t>
            </a:r>
          </a:p>
          <a:p>
            <a:endParaRPr lang="en-US" dirty="0"/>
          </a:p>
          <a:p>
            <a:r>
              <a:rPr lang="en-US" dirty="0"/>
              <a:t>Ecosystems uptake as much carbon as possible, disregarding respiration requirements</a:t>
            </a:r>
          </a:p>
          <a:p>
            <a:endParaRPr lang="en-US" dirty="0"/>
          </a:p>
          <a:p>
            <a:r>
              <a:rPr lang="en-US" dirty="0"/>
              <a:t>Mean WUE 0.65</a:t>
            </a:r>
          </a:p>
          <a:p>
            <a:r>
              <a:rPr lang="en-US" dirty="0"/>
              <a:t>Mean EUE 0.73</a:t>
            </a:r>
          </a:p>
          <a:p>
            <a:r>
              <a:rPr lang="en-US" dirty="0"/>
              <a:t>Mean CUE 0.07</a:t>
            </a:r>
          </a:p>
        </p:txBody>
      </p:sp>
    </p:spTree>
    <p:extLst>
      <p:ext uri="{BB962C8B-B14F-4D97-AF65-F5344CB8AC3E}">
        <p14:creationId xmlns:p14="http://schemas.microsoft.com/office/powerpoint/2010/main" val="473886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Resource Use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267" y="1354297"/>
            <a:ext cx="2305442" cy="46869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Similar story by month in the summer</a:t>
            </a:r>
          </a:p>
          <a:p>
            <a:endParaRPr lang="en-US" dirty="0"/>
          </a:p>
          <a:p>
            <a:r>
              <a:rPr lang="en-US" dirty="0"/>
              <a:t>August energy use becomes more important than water, while carbon use is significantly negative</a:t>
            </a:r>
          </a:p>
          <a:p>
            <a:endParaRPr lang="en-US" dirty="0"/>
          </a:p>
          <a:p>
            <a:r>
              <a:rPr lang="en-US" dirty="0"/>
              <a:t>WUE</a:t>
            </a:r>
          </a:p>
          <a:p>
            <a:r>
              <a:rPr lang="en-US" dirty="0"/>
              <a:t>1.00-&gt;0.86-&gt;0.74</a:t>
            </a:r>
          </a:p>
          <a:p>
            <a:r>
              <a:rPr lang="en-US" dirty="0"/>
              <a:t>EUE </a:t>
            </a:r>
          </a:p>
          <a:p>
            <a:r>
              <a:rPr lang="en-US" dirty="0"/>
              <a:t>0.99-&gt;0.76-&gt;0.83</a:t>
            </a:r>
          </a:p>
          <a:p>
            <a:r>
              <a:rPr lang="en-US" dirty="0"/>
              <a:t>CUE</a:t>
            </a:r>
          </a:p>
          <a:p>
            <a:r>
              <a:rPr lang="en-US" dirty="0"/>
              <a:t>0.09-&gt;-0.02-&gt;-0.38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14,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33rd Conference on Agricultural and Forest Meteorology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880" y="1171735"/>
            <a:ext cx="6623120" cy="523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27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Resource Use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47" y="1354297"/>
            <a:ext cx="1946461" cy="4038600"/>
          </a:xfrm>
        </p:spPr>
        <p:txBody>
          <a:bodyPr/>
          <a:lstStyle/>
          <a:p>
            <a:r>
              <a:rPr lang="en-US" dirty="0"/>
              <a:t>2012, decrease in WUE and EUE in August</a:t>
            </a:r>
          </a:p>
          <a:p>
            <a:endParaRPr lang="en-US" dirty="0"/>
          </a:p>
          <a:p>
            <a:r>
              <a:rPr lang="en-US" dirty="0"/>
              <a:t>Largest draught in &gt;10 years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14,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33rd Conference on Agricultural and Forest Meteorology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053" y="1144357"/>
            <a:ext cx="6012401" cy="4751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35" y="4156708"/>
            <a:ext cx="6317058" cy="172283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5400000">
            <a:off x="4883478" y="3345967"/>
            <a:ext cx="4916026" cy="4051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5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Resource Use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47" y="1354297"/>
            <a:ext cx="1946461" cy="4038600"/>
          </a:xfrm>
        </p:spPr>
        <p:txBody>
          <a:bodyPr/>
          <a:lstStyle/>
          <a:p>
            <a:r>
              <a:rPr lang="en-US" dirty="0"/>
              <a:t>2015</a:t>
            </a:r>
          </a:p>
          <a:p>
            <a:r>
              <a:rPr lang="en-US" dirty="0"/>
              <a:t>The Midwest's 6th wettest June on record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14,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33rd Conference on Agricultural and Forest Meteorology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998" y="1171736"/>
            <a:ext cx="4906001" cy="3877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42" y="3093629"/>
            <a:ext cx="4173877" cy="322140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5400000">
            <a:off x="3782001" y="2907903"/>
            <a:ext cx="3877514" cy="4051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980911" y="3386869"/>
            <a:ext cx="1128299" cy="137433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05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Resource Use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47" y="1354297"/>
            <a:ext cx="1946461" cy="4038600"/>
          </a:xfrm>
        </p:spPr>
        <p:txBody>
          <a:bodyPr/>
          <a:lstStyle/>
          <a:p>
            <a:r>
              <a:rPr lang="en-US" dirty="0"/>
              <a:t>2015</a:t>
            </a:r>
          </a:p>
          <a:p>
            <a:r>
              <a:rPr lang="en-US" dirty="0"/>
              <a:t>Precipitation continues slightly into July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14,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33rd Conference on Agricultural and Forest Meteorology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998" y="1171736"/>
            <a:ext cx="4906001" cy="387751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5400000">
            <a:off x="5150860" y="2907901"/>
            <a:ext cx="3877512" cy="4051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hprcc.unl.edu/products/maps/acis/mrcc/Jul15PNormMRC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67" y="3077189"/>
            <a:ext cx="4173876" cy="32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2980911" y="3393219"/>
            <a:ext cx="1128299" cy="137433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678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Resource Use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47" y="1354297"/>
            <a:ext cx="1946461" cy="4038600"/>
          </a:xfrm>
        </p:spPr>
        <p:txBody>
          <a:bodyPr/>
          <a:lstStyle/>
          <a:p>
            <a:r>
              <a:rPr lang="en-US" dirty="0"/>
              <a:t>2015</a:t>
            </a:r>
          </a:p>
          <a:p>
            <a:r>
              <a:rPr lang="en-US" dirty="0"/>
              <a:t>Back to average in August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14,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33rd Conference on Agricultural and Forest Meteorology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998" y="1171736"/>
            <a:ext cx="4906001" cy="387751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5400000">
            <a:off x="6549624" y="2907903"/>
            <a:ext cx="3877514" cy="4051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48" y="3073399"/>
            <a:ext cx="4171400" cy="321949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968211" y="3361469"/>
            <a:ext cx="1128299" cy="137433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375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Resource Use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3451" y="1581149"/>
            <a:ext cx="2571750" cy="4559301"/>
          </a:xfrm>
        </p:spPr>
        <p:txBody>
          <a:bodyPr>
            <a:normAutofit/>
          </a:bodyPr>
          <a:lstStyle/>
          <a:p>
            <a:r>
              <a:rPr lang="en-US" dirty="0"/>
              <a:t>Energy Use Efficiency has largest loading factor at annual timescales</a:t>
            </a:r>
          </a:p>
          <a:p>
            <a:endParaRPr lang="en-US" dirty="0"/>
          </a:p>
          <a:p>
            <a:r>
              <a:rPr lang="en-US" dirty="0"/>
              <a:t>At smaller timescales, Water and Energy Use dominate</a:t>
            </a:r>
          </a:p>
          <a:p>
            <a:r>
              <a:rPr lang="en-US" dirty="0"/>
              <a:t>While Carbon Use is a smaller factor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14,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33rd Conference on Agricultural and Forest Meteorology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9" y="1313218"/>
            <a:ext cx="5937519" cy="445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52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-2064"/>
            <a:ext cx="7406640" cy="2302203"/>
          </a:xfrm>
        </p:spPr>
        <p:txBody>
          <a:bodyPr/>
          <a:lstStyle/>
          <a:p>
            <a:r>
              <a:rPr lang="en-US" dirty="0"/>
              <a:t>Multiple Resource Use Efficiency</a:t>
            </a:r>
            <a:br>
              <a:rPr lang="en-US" dirty="0"/>
            </a:br>
            <a:r>
              <a:rPr lang="en-US" dirty="0"/>
              <a:t>Take Home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Novel combined RUE method to quantify and examine un-observed ecosystem processes based on observed time-series</a:t>
            </a:r>
          </a:p>
          <a:p>
            <a:endParaRPr lang="en-US" dirty="0"/>
          </a:p>
          <a:p>
            <a:r>
              <a:rPr lang="en-US" dirty="0"/>
              <a:t>Applicable for multiple ecological applications</a:t>
            </a:r>
          </a:p>
          <a:p>
            <a:endParaRPr lang="en-US" dirty="0"/>
          </a:p>
          <a:p>
            <a:r>
              <a:rPr lang="en-US" dirty="0"/>
              <a:t>Tailor made powerful statistical method for EC datasets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14,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33rd Conference on Agricultural and Forest Meteorology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3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00" y="882376"/>
            <a:ext cx="8769350" cy="2926080"/>
          </a:xfrm>
        </p:spPr>
        <p:txBody>
          <a:bodyPr>
            <a:normAutofit/>
          </a:bodyPr>
          <a:lstStyle/>
          <a:p>
            <a:r>
              <a:rPr lang="en-US" sz="4950" cap="none" dirty="0"/>
              <a:t>What Happens When We Have Fewer Assumptions Imbedded Within Our Data?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759476"/>
            <a:ext cx="6575895" cy="1483705"/>
          </a:xfrm>
        </p:spPr>
        <p:txBody>
          <a:bodyPr>
            <a:noAutofit/>
          </a:bodyPr>
          <a:lstStyle/>
          <a:p>
            <a:r>
              <a:rPr lang="en-US" sz="2100" dirty="0"/>
              <a:t>David E. Reed, </a:t>
            </a:r>
            <a:r>
              <a:rPr lang="en-US" sz="2100" dirty="0" err="1"/>
              <a:t>Jiquan</a:t>
            </a:r>
            <a:r>
              <a:rPr lang="en-US" sz="2100" dirty="0"/>
              <a:t> Chen, Michael </a:t>
            </a:r>
            <a:r>
              <a:rPr lang="en-US" sz="2100" dirty="0" err="1"/>
              <a:t>Abraha</a:t>
            </a:r>
            <a:r>
              <a:rPr lang="en-US" sz="2100" dirty="0"/>
              <a:t>, G. Philip Robertson, Kyla </a:t>
            </a:r>
            <a:r>
              <a:rPr lang="en-US" sz="2100" dirty="0" err="1"/>
              <a:t>Dahlin</a:t>
            </a:r>
            <a:endParaRPr lang="en-US" sz="2100" dirty="0"/>
          </a:p>
          <a:p>
            <a:endParaRPr lang="en-US" sz="2100" dirty="0"/>
          </a:p>
          <a:p>
            <a:r>
              <a:rPr lang="en-US" sz="2100" dirty="0"/>
              <a:t>Michigan State University</a:t>
            </a:r>
          </a:p>
          <a:p>
            <a:endParaRPr lang="en-US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14,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33rd Conference on Agricultural and Forest Meteorology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8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If Our Data Could Talk, We Assume We Know What It Will 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 some cases, okay, fine!</a:t>
            </a:r>
          </a:p>
          <a:p>
            <a:r>
              <a:rPr lang="en-US" dirty="0"/>
              <a:t>	Modeled PAR at a site might be okay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14,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33rd Conference on Agricultural and Forest Meteorology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635" y="2561137"/>
            <a:ext cx="9405488" cy="358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If Our Data Could Talk, We Assume We Know What It Will 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But complex biological systems are noisy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14,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33rd Conference on Agricultural and Forest Meteorology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2752" y="2658841"/>
            <a:ext cx="9744658" cy="36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53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We Assume Relationships</a:t>
            </a:r>
            <a:br>
              <a:rPr lang="en-US" dirty="0"/>
            </a:br>
            <a:r>
              <a:rPr lang="en-US" dirty="0"/>
              <a:t>Between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5094" y="1204777"/>
            <a:ext cx="2453001" cy="4038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Embedded in the language of drivers/predictors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14,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33rd Conference on Agricultural and Forest Meteorology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3823"/>
          <a:stretch/>
        </p:blipFill>
        <p:spPr>
          <a:xfrm>
            <a:off x="215593" y="1637967"/>
            <a:ext cx="5730278" cy="409563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90473" y="4309180"/>
            <a:ext cx="4347506" cy="4051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2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What Happens If We Don’t Assume Any Of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4498" y="1204777"/>
            <a:ext cx="2797406" cy="4038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Using ecosystem observations, look for a unknown process embedded within the ecosystem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14,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33rd Conference on Agricultural and Forest Meteorology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62" y="1878080"/>
            <a:ext cx="6073563" cy="424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9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Factor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Similar to Principal Company Analysis</a:t>
            </a:r>
          </a:p>
          <a:p>
            <a:endParaRPr lang="en-US" dirty="0"/>
          </a:p>
          <a:p>
            <a:r>
              <a:rPr lang="en-US" dirty="0"/>
              <a:t>Retains time-series information in the data!</a:t>
            </a:r>
          </a:p>
          <a:p>
            <a:endParaRPr lang="en-US" dirty="0"/>
          </a:p>
          <a:p>
            <a:r>
              <a:rPr lang="en-US" dirty="0"/>
              <a:t>Okay with gaps in that time-series</a:t>
            </a:r>
          </a:p>
          <a:p>
            <a:endParaRPr lang="en-US" dirty="0"/>
          </a:p>
          <a:p>
            <a:r>
              <a:rPr lang="en-US" dirty="0"/>
              <a:t>Multiple ecosystem observations are driven by an unseen state (or multiple states)</a:t>
            </a:r>
          </a:p>
          <a:p>
            <a:endParaRPr lang="en-US" dirty="0"/>
          </a:p>
          <a:p>
            <a:r>
              <a:rPr lang="en-US" dirty="0"/>
              <a:t>This state can be modeled and Loading Factors related to each observation can be solved for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14,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33rd Conference on Agricultural and Forest Meteorology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79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Resource Use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2" y="1204777"/>
            <a:ext cx="1860608" cy="4038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 site-year (site T4)</a:t>
            </a:r>
          </a:p>
          <a:p>
            <a:endParaRPr lang="en-US" dirty="0"/>
          </a:p>
          <a:p>
            <a:r>
              <a:rPr lang="en-US" dirty="0"/>
              <a:t>Time-series of </a:t>
            </a:r>
            <a:r>
              <a:rPr lang="en-US" dirty="0" err="1"/>
              <a:t>mRUE</a:t>
            </a:r>
            <a:r>
              <a:rPr lang="en-US" dirty="0"/>
              <a:t> overlaid with time-series of model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14,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33rd Conference on Agricultural and Forest Meteorology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940" y="1332144"/>
            <a:ext cx="5776516" cy="481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Resource Use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2" y="1204777"/>
            <a:ext cx="1860608" cy="4038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Time-series and loading from unseen state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14,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33rd Conference on Agricultural and Forest Meteorology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52F-3CBA-4115-AF44-0B5448CABD2A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316" y="1381729"/>
            <a:ext cx="5629197" cy="468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7896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11455</TotalTime>
  <Words>661</Words>
  <Application>Microsoft Macintosh PowerPoint</Application>
  <PresentationFormat>On-screen Show (4:3)</PresentationFormat>
  <Paragraphs>162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Basis</vt:lpstr>
      <vt:lpstr>Multiple Resource Use Efficiency (mRUE) In Agriculture Systems</vt:lpstr>
      <vt:lpstr>What Happens When We Have Fewer Assumptions Imbedded Within Our Data?</vt:lpstr>
      <vt:lpstr> If Our Data Could Talk, We Assume We Know What It Will Say</vt:lpstr>
      <vt:lpstr> If Our Data Could Talk, We Assume We Know What It Will Say</vt:lpstr>
      <vt:lpstr> We Assume Relationships Between Variables</vt:lpstr>
      <vt:lpstr> What Happens If We Don’t Assume Any Of This?</vt:lpstr>
      <vt:lpstr>Dynamic Factor Analysis</vt:lpstr>
      <vt:lpstr>Multiple Resource Use Efficiency</vt:lpstr>
      <vt:lpstr>Multiple Resource Use Efficiency</vt:lpstr>
      <vt:lpstr>Multiple Resource Use Efficiency</vt:lpstr>
      <vt:lpstr>Multiple Resource Use Efficiency</vt:lpstr>
      <vt:lpstr>Multiple Resource Use Efficiency</vt:lpstr>
      <vt:lpstr>Multiple Resource Use Efficiency</vt:lpstr>
      <vt:lpstr>Multiple Resource Use Efficiency</vt:lpstr>
      <vt:lpstr>Multiple Resource Use Efficiency</vt:lpstr>
      <vt:lpstr>Multiple Resource Use Efficiency</vt:lpstr>
      <vt:lpstr>Multiple Resource Use Efficiency</vt:lpstr>
      <vt:lpstr>Multiple Resource Use Efficiency</vt:lpstr>
      <vt:lpstr>Multiple Resource Use Efficiency Take Home Points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Resource Use Efficiency (mRUE) in agriculture systems</dc:title>
  <dc:creator>David Reed</dc:creator>
  <cp:lastModifiedBy>Connor Crank</cp:lastModifiedBy>
  <cp:revision>35</cp:revision>
  <dcterms:created xsi:type="dcterms:W3CDTF">2018-05-02T20:16:24Z</dcterms:created>
  <dcterms:modified xsi:type="dcterms:W3CDTF">2018-05-29T18:17:12Z</dcterms:modified>
</cp:coreProperties>
</file>