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37" r:id="rId3"/>
    <p:sldId id="286" r:id="rId4"/>
    <p:sldId id="287" r:id="rId5"/>
    <p:sldId id="288" r:id="rId6"/>
    <p:sldId id="289" r:id="rId7"/>
    <p:sldId id="290" r:id="rId8"/>
    <p:sldId id="291" r:id="rId9"/>
    <p:sldId id="344" r:id="rId10"/>
    <p:sldId id="338" r:id="rId11"/>
    <p:sldId id="292" r:id="rId12"/>
    <p:sldId id="310" r:id="rId13"/>
    <p:sldId id="308" r:id="rId14"/>
    <p:sldId id="334" r:id="rId15"/>
    <p:sldId id="345" r:id="rId16"/>
    <p:sldId id="339" r:id="rId17"/>
    <p:sldId id="340" r:id="rId18"/>
    <p:sldId id="297" r:id="rId19"/>
    <p:sldId id="298" r:id="rId20"/>
    <p:sldId id="322" r:id="rId21"/>
    <p:sldId id="299" r:id="rId22"/>
    <p:sldId id="353" r:id="rId23"/>
    <p:sldId id="300" r:id="rId24"/>
    <p:sldId id="343" r:id="rId25"/>
    <p:sldId id="352" r:id="rId26"/>
    <p:sldId id="341" r:id="rId27"/>
    <p:sldId id="351" r:id="rId28"/>
    <p:sldId id="324" r:id="rId29"/>
    <p:sldId id="346" r:id="rId30"/>
    <p:sldId id="347" r:id="rId31"/>
    <p:sldId id="348" r:id="rId32"/>
    <p:sldId id="349" r:id="rId33"/>
    <p:sldId id="354" r:id="rId34"/>
    <p:sldId id="333" r:id="rId35"/>
    <p:sldId id="355" r:id="rId36"/>
    <p:sldId id="350" r:id="rId37"/>
    <p:sldId id="336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8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0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7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D25D-1A4D-4AA2-A77C-798019389D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9983" y="0"/>
            <a:ext cx="3830782" cy="6858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Fluxes from Across the Street</a:t>
            </a:r>
            <a:br>
              <a:rPr lang="en-US" sz="3200" dirty="0">
                <a:solidFill>
                  <a:schemeClr val="accent1"/>
                </a:solidFill>
              </a:rPr>
            </a:b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Using Artificial Neural Networks to Model Carbon Cycling from Paired Flux Sites </a:t>
            </a:r>
            <a:br>
              <a:rPr lang="en-US" sz="3200" dirty="0">
                <a:solidFill>
                  <a:schemeClr val="accent1"/>
                </a:solidFill>
              </a:rPr>
            </a:b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David E. Reed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 err="1">
                <a:solidFill>
                  <a:schemeClr val="accent1"/>
                </a:solidFill>
              </a:rPr>
              <a:t>Jeralyn</a:t>
            </a:r>
            <a:r>
              <a:rPr lang="en-US" sz="2000" dirty="0">
                <a:solidFill>
                  <a:schemeClr val="accent1"/>
                </a:solidFill>
              </a:rPr>
              <a:t> M. Poe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Michael </a:t>
            </a:r>
            <a:r>
              <a:rPr lang="en-US" sz="2000" dirty="0" err="1">
                <a:solidFill>
                  <a:schemeClr val="accent1"/>
                </a:solidFill>
              </a:rPr>
              <a:t>Abraha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 err="1">
                <a:solidFill>
                  <a:schemeClr val="accent1"/>
                </a:solidFill>
              </a:rPr>
              <a:t>Jiquan</a:t>
            </a:r>
            <a:r>
              <a:rPr lang="en-US" sz="2000" dirty="0">
                <a:solidFill>
                  <a:schemeClr val="accent1"/>
                </a:solidFill>
              </a:rPr>
              <a:t> Chen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Michigan State University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1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Utilize highest density flux network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Cluster of 13 Michigan sites within &lt;50 mile radius</a:t>
            </a:r>
          </a:p>
          <a:p>
            <a:r>
              <a:rPr lang="en-US" sz="2400" dirty="0"/>
              <a:t>Cluster of 4 Wisconsin Sites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73" y="963877"/>
            <a:ext cx="3008249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Exploring This Question </a:t>
            </a:r>
            <a:br>
              <a:rPr lang="en-US" sz="3400" dirty="0">
                <a:solidFill>
                  <a:schemeClr val="accent1"/>
                </a:solidFill>
              </a:rPr>
            </a:br>
            <a:br>
              <a:rPr lang="en-US" sz="3400" dirty="0">
                <a:solidFill>
                  <a:schemeClr val="accent1"/>
                </a:solidFill>
              </a:rPr>
            </a:br>
            <a:br>
              <a:rPr lang="en-US" sz="3400" dirty="0">
                <a:solidFill>
                  <a:schemeClr val="accent1"/>
                </a:solidFill>
              </a:rPr>
            </a:br>
            <a:endParaRPr lang="en-US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2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6" y="963877"/>
            <a:ext cx="2735066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Several Approaches</a:t>
            </a:r>
            <a:br>
              <a:rPr lang="en-US" sz="3400" dirty="0">
                <a:solidFill>
                  <a:schemeClr val="accent1"/>
                </a:solidFill>
              </a:rPr>
            </a:br>
            <a:br>
              <a:rPr lang="en-US" sz="3400" dirty="0">
                <a:solidFill>
                  <a:schemeClr val="accent1"/>
                </a:solidFill>
              </a:rPr>
            </a:br>
            <a:br>
              <a:rPr lang="en-US" sz="3400" dirty="0">
                <a:solidFill>
                  <a:schemeClr val="accent1"/>
                </a:solidFill>
              </a:rPr>
            </a:br>
            <a:br>
              <a:rPr lang="en-US" sz="3400" dirty="0">
                <a:solidFill>
                  <a:schemeClr val="accent1"/>
                </a:solidFill>
              </a:rPr>
            </a:br>
            <a:endParaRPr lang="en-US" sz="3400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Time-Series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Geospatial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Model-Data Fusion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341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Time-Series Analysis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Do ecosystem fluxes have a common mode of variability?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B33I-2799: Spatial coherence of carbon flux towers in Midwest ecosystems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8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469"/>
            <a:ext cx="751865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Geospatial Statistics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At what distance are ecosystem variability modes coherent?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818543" y="2587752"/>
            <a:ext cx="6981289" cy="4183725"/>
            <a:chOff x="707338" y="3010504"/>
            <a:chExt cx="5073172" cy="323009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53717" y="5147035"/>
              <a:ext cx="0" cy="477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800225" y="3586163"/>
              <a:ext cx="0" cy="20383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800225" y="5624513"/>
              <a:ext cx="35433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37025" y="5884167"/>
              <a:ext cx="1190625" cy="35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man Old Style" panose="02050604050505020204" pitchFamily="18" charset="0"/>
                </a:rPr>
                <a:t>Distance</a:t>
              </a:r>
              <a:endParaRPr lang="en-US" dirty="0">
                <a:latin typeface="Bookman Old Style" panose="02050604050505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0476" y="4329110"/>
              <a:ext cx="1609208" cy="335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Bookman Old Style" panose="02050604050505020204" pitchFamily="18" charset="0"/>
                </a:rPr>
                <a:t>Coherence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10465" y="4837978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162865" y="4990378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315265" y="5142778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779008" y="5183000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387892" y="4918941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022136" y="5164208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09183" y="4776859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549819" y="5083246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147943" y="4093736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28920" y="5096597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771818" y="5265737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439675" y="4464776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608689" y="4494543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413399" y="4782342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344036" y="4196418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643817" y="4965883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190480" y="5201444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184618" y="4486207"/>
              <a:ext cx="100012" cy="1000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c 32"/>
            <p:cNvSpPr/>
            <p:nvPr/>
          </p:nvSpPr>
          <p:spPr>
            <a:xfrm rot="10508989">
              <a:off x="2318613" y="3010504"/>
              <a:ext cx="3461897" cy="2238815"/>
            </a:xfrm>
            <a:prstGeom prst="arc">
              <a:avLst>
                <a:gd name="adj1" fmla="val 16261304"/>
                <a:gd name="adj2" fmla="val 329073"/>
              </a:avLst>
            </a:prstGeom>
            <a:ln w="381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1800225" y="4087310"/>
              <a:ext cx="5345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1800225" y="5183000"/>
              <a:ext cx="1471175" cy="82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92619" y="5627022"/>
              <a:ext cx="1190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ookman Old Style" panose="02050604050505020204" pitchFamily="18" charset="0"/>
                </a:rPr>
                <a:t>Range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1603" y="5034684"/>
              <a:ext cx="1190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ookman Old Style" panose="02050604050505020204" pitchFamily="18" charset="0"/>
                </a:rPr>
                <a:t>Sill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57330" y="3937609"/>
              <a:ext cx="1190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Bookman Old Style" panose="02050604050505020204" pitchFamily="18" charset="0"/>
                </a:rPr>
                <a:t>Nugget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141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3" y="537328"/>
            <a:ext cx="8831437" cy="57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4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3" y="546755"/>
            <a:ext cx="8831437" cy="574537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34911" y="1272619"/>
            <a:ext cx="688157" cy="128204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Model-Data Fusion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6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Gap Filling As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Model-Data Fusion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9829"/>
            <a:ext cx="7886700" cy="46871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B31F55-9081-4BD1-A81D-2D0942BB887E}"/>
              </a:ext>
            </a:extLst>
          </p:cNvPr>
          <p:cNvCxnSpPr/>
          <p:nvPr/>
        </p:nvCxnSpPr>
        <p:spPr>
          <a:xfrm>
            <a:off x="6105525" y="1776224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E6B99E-266A-4B40-A858-999267B3B2EE}"/>
              </a:ext>
            </a:extLst>
          </p:cNvPr>
          <p:cNvCxnSpPr/>
          <p:nvPr/>
        </p:nvCxnSpPr>
        <p:spPr>
          <a:xfrm flipH="1">
            <a:off x="6105525" y="3147824"/>
            <a:ext cx="18716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B342A2D-977A-4E1D-84AA-684B404C8958}"/>
              </a:ext>
            </a:extLst>
          </p:cNvPr>
          <p:cNvSpPr txBox="1"/>
          <p:nvPr/>
        </p:nvSpPr>
        <p:spPr>
          <a:xfrm>
            <a:off x="6234112" y="327827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Temperature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21DC10-6619-423D-BD5E-A458AEC46757}"/>
              </a:ext>
            </a:extLst>
          </p:cNvPr>
          <p:cNvSpPr txBox="1"/>
          <p:nvPr/>
        </p:nvSpPr>
        <p:spPr>
          <a:xfrm rot="16200000">
            <a:off x="4927699" y="2151712"/>
            <a:ext cx="1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Respiration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9840F-0867-40D5-A5AF-BFF521D1513C}"/>
              </a:ext>
            </a:extLst>
          </p:cNvPr>
          <p:cNvCxnSpPr/>
          <p:nvPr/>
        </p:nvCxnSpPr>
        <p:spPr>
          <a:xfrm>
            <a:off x="6105525" y="3719513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5B9AA4-1359-49D7-A27A-FA5819865540}"/>
              </a:ext>
            </a:extLst>
          </p:cNvPr>
          <p:cNvCxnSpPr/>
          <p:nvPr/>
        </p:nvCxnSpPr>
        <p:spPr>
          <a:xfrm flipH="1">
            <a:off x="6105525" y="5091113"/>
            <a:ext cx="18716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B7C8F94-497E-4690-873D-D926CB4E0E79}"/>
              </a:ext>
            </a:extLst>
          </p:cNvPr>
          <p:cNvSpPr txBox="1"/>
          <p:nvPr/>
        </p:nvSpPr>
        <p:spPr>
          <a:xfrm>
            <a:off x="6591300" y="511539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Light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0CFFB9-3A14-45C9-AD70-237062596C3E}"/>
              </a:ext>
            </a:extLst>
          </p:cNvPr>
          <p:cNvSpPr txBox="1"/>
          <p:nvPr/>
        </p:nvSpPr>
        <p:spPr>
          <a:xfrm rot="16200000">
            <a:off x="4877233" y="4122963"/>
            <a:ext cx="188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Photosynthesis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ED98A412-2568-431A-8B8C-B89075F37FDB}"/>
              </a:ext>
            </a:extLst>
          </p:cNvPr>
          <p:cNvSpPr/>
          <p:nvPr/>
        </p:nvSpPr>
        <p:spPr>
          <a:xfrm rot="16457108">
            <a:off x="6618758" y="3867229"/>
            <a:ext cx="1118384" cy="1755457"/>
          </a:xfrm>
          <a:prstGeom prst="arc">
            <a:avLst>
              <a:gd name="adj1" fmla="val 16261304"/>
              <a:gd name="adj2" fmla="val 3216790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E1E535D-EE35-4B46-B7AE-4C8E577A4937}"/>
              </a:ext>
            </a:extLst>
          </p:cNvPr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BF0E231-D463-4599-93D6-7FEE41C88628}"/>
              </a:ext>
            </a:extLst>
          </p:cNvPr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FC63F8-1EC3-446F-8184-D552E7E820C2}"/>
              </a:ext>
            </a:extLst>
          </p:cNvPr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1 Site</a:t>
            </a:r>
          </a:p>
        </p:txBody>
      </p:sp>
      <p:cxnSp>
        <p:nvCxnSpPr>
          <p:cNvPr id="61" name="Curved Connector 115">
            <a:extLst>
              <a:ext uri="{FF2B5EF4-FFF2-40B4-BE49-F238E27FC236}">
                <a16:creationId xmlns:a16="http://schemas.microsoft.com/office/drawing/2014/main" id="{8520E150-E25D-4254-80AE-5F998692E281}"/>
              </a:ext>
            </a:extLst>
          </p:cNvPr>
          <p:cNvCxnSpPr>
            <a:stCxn id="58" idx="6"/>
            <a:endCxn id="59" idx="6"/>
          </p:cNvCxnSpPr>
          <p:nvPr/>
        </p:nvCxnSpPr>
        <p:spPr>
          <a:xfrm flipH="1">
            <a:off x="3328668" y="3185321"/>
            <a:ext cx="266161" cy="1360883"/>
          </a:xfrm>
          <a:prstGeom prst="curvedConnector3">
            <a:avLst>
              <a:gd name="adj1" fmla="val -24155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c 61">
            <a:extLst>
              <a:ext uri="{FF2B5EF4-FFF2-40B4-BE49-F238E27FC236}">
                <a16:creationId xmlns:a16="http://schemas.microsoft.com/office/drawing/2014/main" id="{6372C2F6-A908-43B0-A396-6A57B6FCA38F}"/>
              </a:ext>
            </a:extLst>
          </p:cNvPr>
          <p:cNvSpPr/>
          <p:nvPr/>
        </p:nvSpPr>
        <p:spPr>
          <a:xfrm rot="6043405">
            <a:off x="5159282" y="-16309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Curved Connector 115">
            <a:extLst>
              <a:ext uri="{FF2B5EF4-FFF2-40B4-BE49-F238E27FC236}">
                <a16:creationId xmlns:a16="http://schemas.microsoft.com/office/drawing/2014/main" id="{820BD385-DFA9-4512-9BEE-50345F5D8204}"/>
              </a:ext>
            </a:extLst>
          </p:cNvPr>
          <p:cNvCxnSpPr>
            <a:cxnSpLocks/>
            <a:stCxn id="59" idx="7"/>
            <a:endCxn id="59" idx="6"/>
          </p:cNvCxnSpPr>
          <p:nvPr/>
        </p:nvCxnSpPr>
        <p:spPr>
          <a:xfrm rot="16200000" flipH="1">
            <a:off x="2974576" y="4192113"/>
            <a:ext cx="385310" cy="322873"/>
          </a:xfrm>
          <a:prstGeom prst="curvedConnector4">
            <a:avLst>
              <a:gd name="adj1" fmla="val -79738"/>
              <a:gd name="adj2" fmla="val 30650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Artificial Neural Networks</a:t>
            </a:r>
          </a:p>
        </p:txBody>
      </p:sp>
      <p:sp>
        <p:nvSpPr>
          <p:cNvPr id="4" name="Oval 3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34" name="Oval 33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1 Site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6105525" y="1776224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105525" y="3147824"/>
            <a:ext cx="18716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234112" y="327827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4927699" y="2151712"/>
            <a:ext cx="1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6105525" y="3719513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105525" y="5091113"/>
            <a:ext cx="18716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209037" y="517184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4877233" y="4122963"/>
            <a:ext cx="188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6535059" y="3865762"/>
            <a:ext cx="917344" cy="94031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3" name="Arc 22"/>
          <p:cNvSpPr/>
          <p:nvPr/>
        </p:nvSpPr>
        <p:spPr>
          <a:xfrm rot="5400000">
            <a:off x="4923157" y="172948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20253957">
            <a:off x="5935020" y="1943688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96343" y="2306433"/>
            <a:ext cx="1491699" cy="71868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30086" y="2220878"/>
            <a:ext cx="1249220" cy="76672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35059" y="1942283"/>
            <a:ext cx="917344" cy="94031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40" name="Arc 39"/>
          <p:cNvSpPr/>
          <p:nvPr/>
        </p:nvSpPr>
        <p:spPr>
          <a:xfrm rot="5400000">
            <a:off x="4923157" y="2113911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20253957">
            <a:off x="5935020" y="3884651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396343" y="4247396"/>
            <a:ext cx="1491699" cy="71868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30086" y="4161841"/>
            <a:ext cx="1249220" cy="76672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urved Connector 115">
            <a:extLst>
              <a:ext uri="{FF2B5EF4-FFF2-40B4-BE49-F238E27FC236}">
                <a16:creationId xmlns:a16="http://schemas.microsoft.com/office/drawing/2014/main" id="{CBC0C0EA-01C8-4862-A8C8-B519CCA14966}"/>
              </a:ext>
            </a:extLst>
          </p:cNvPr>
          <p:cNvCxnSpPr/>
          <p:nvPr/>
        </p:nvCxnSpPr>
        <p:spPr>
          <a:xfrm flipH="1">
            <a:off x="3328668" y="3185321"/>
            <a:ext cx="266161" cy="1360883"/>
          </a:xfrm>
          <a:prstGeom prst="curvedConnector3">
            <a:avLst>
              <a:gd name="adj1" fmla="val -24155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115">
            <a:extLst>
              <a:ext uri="{FF2B5EF4-FFF2-40B4-BE49-F238E27FC236}">
                <a16:creationId xmlns:a16="http://schemas.microsoft.com/office/drawing/2014/main" id="{8DA959B9-AC2F-4F7E-94B2-5977C9D949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74576" y="4192113"/>
            <a:ext cx="385310" cy="322873"/>
          </a:xfrm>
          <a:prstGeom prst="curvedConnector4">
            <a:avLst>
              <a:gd name="adj1" fmla="val -79738"/>
              <a:gd name="adj2" fmla="val 30650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79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30199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Data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3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Vs Non-linear regressions, marginal distribution sampling (lookup table), and mean diurnal variation</a:t>
            </a:r>
          </a:p>
        </p:txBody>
      </p:sp>
      <p:sp>
        <p:nvSpPr>
          <p:cNvPr id="4" name="Oval 3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34" name="Oval 33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1 Site</a:t>
            </a:r>
          </a:p>
        </p:txBody>
      </p:sp>
      <p:cxnSp>
        <p:nvCxnSpPr>
          <p:cNvPr id="9" name="Curved Connector 8"/>
          <p:cNvCxnSpPr>
            <a:stCxn id="4" idx="6"/>
            <a:endCxn id="34" idx="6"/>
          </p:cNvCxnSpPr>
          <p:nvPr/>
        </p:nvCxnSpPr>
        <p:spPr>
          <a:xfrm flipH="1">
            <a:off x="3328668" y="3185321"/>
            <a:ext cx="266161" cy="1360883"/>
          </a:xfrm>
          <a:prstGeom prst="curvedConnector3">
            <a:avLst>
              <a:gd name="adj1" fmla="val -20756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32" y="2353793"/>
            <a:ext cx="3906773" cy="402431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476875" y="2019301"/>
            <a:ext cx="1214438" cy="46434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02" y="6417826"/>
            <a:ext cx="5910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ookman Old Style" panose="02050604050505020204" pitchFamily="18" charset="0"/>
              </a:rPr>
              <a:t>Antje M. Moffat et al, Agricultural and Forest Meteorology, 2007</a:t>
            </a:r>
          </a:p>
          <a:p>
            <a:r>
              <a:rPr lang="en-US" sz="1000" dirty="0">
                <a:latin typeface="Bookman Old Style" panose="02050604050505020204" pitchFamily="18" charset="0"/>
              </a:rPr>
              <a:t>Comprehensive comparison of gap-filling techniques for eddy covariance net carbon fluxes</a:t>
            </a:r>
          </a:p>
        </p:txBody>
      </p:sp>
    </p:spTree>
    <p:extLst>
      <p:ext uri="{BB962C8B-B14F-4D97-AF65-F5344CB8AC3E}">
        <p14:creationId xmlns:p14="http://schemas.microsoft.com/office/powerpoint/2010/main" val="7524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7819"/>
            <a:ext cx="4033838" cy="4351338"/>
          </a:xfrm>
        </p:spPr>
        <p:txBody>
          <a:bodyPr/>
          <a:lstStyle/>
          <a:p>
            <a:r>
              <a:rPr lang="en-US" dirty="0"/>
              <a:t>Thought experiment</a:t>
            </a:r>
          </a:p>
        </p:txBody>
      </p:sp>
    </p:spTree>
    <p:extLst>
      <p:ext uri="{BB962C8B-B14F-4D97-AF65-F5344CB8AC3E}">
        <p14:creationId xmlns:p14="http://schemas.microsoft.com/office/powerpoint/2010/main" val="27981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Paired Site Design at MSU’s LTER</a:t>
            </a:r>
          </a:p>
        </p:txBody>
      </p:sp>
      <p:cxnSp>
        <p:nvCxnSpPr>
          <p:cNvPr id="9" name="Curved Connector 8"/>
          <p:cNvCxnSpPr>
            <a:stCxn id="17" idx="6"/>
          </p:cNvCxnSpPr>
          <p:nvPr/>
        </p:nvCxnSpPr>
        <p:spPr>
          <a:xfrm>
            <a:off x="3594829" y="3185321"/>
            <a:ext cx="1762984" cy="1360883"/>
          </a:xfrm>
          <a:prstGeom prst="curvedConnector3">
            <a:avLst>
              <a:gd name="adj1" fmla="val 2784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4" idx="6"/>
            <a:endCxn id="38" idx="2"/>
          </p:cNvCxnSpPr>
          <p:nvPr/>
        </p:nvCxnSpPr>
        <p:spPr>
          <a:xfrm>
            <a:off x="3328668" y="4546204"/>
            <a:ext cx="2029145" cy="127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18" name="Oval 17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1</a:t>
            </a:r>
          </a:p>
        </p:txBody>
      </p:sp>
      <p:sp>
        <p:nvSpPr>
          <p:cNvPr id="21" name="Oval 20"/>
          <p:cNvSpPr/>
          <p:nvPr/>
        </p:nvSpPr>
        <p:spPr>
          <a:xfrm>
            <a:off x="5070430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22" name="Oval 21"/>
          <p:cNvSpPr/>
          <p:nvPr/>
        </p:nvSpPr>
        <p:spPr>
          <a:xfrm>
            <a:off x="5347194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6590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2</a:t>
            </a:r>
          </a:p>
        </p:txBody>
      </p:sp>
      <p:cxnSp>
        <p:nvCxnSpPr>
          <p:cNvPr id="24" name="Curved Connector 23"/>
          <p:cNvCxnSpPr>
            <a:stCxn id="21" idx="2"/>
            <a:endCxn id="22" idx="2"/>
          </p:cNvCxnSpPr>
          <p:nvPr/>
        </p:nvCxnSpPr>
        <p:spPr>
          <a:xfrm rot="10800000" flipH="1" flipV="1">
            <a:off x="5070430" y="3185320"/>
            <a:ext cx="276764" cy="1360883"/>
          </a:xfrm>
          <a:prstGeom prst="curvedConnector3">
            <a:avLst>
              <a:gd name="adj1" fmla="val -1720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8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MSU’s LTER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48726D-1A4F-4F54-817A-A39BFC81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6188"/>
            <a:ext cx="7886700" cy="5371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Different land use histories, we’ll chose to ignore this for today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100" dirty="0" err="1"/>
              <a:t>Abraha</a:t>
            </a:r>
            <a:r>
              <a:rPr lang="en-US" sz="1100" dirty="0"/>
              <a:t>, M. , Chen, J. , Chu, H. , </a:t>
            </a:r>
            <a:r>
              <a:rPr lang="en-US" sz="1100" dirty="0" err="1"/>
              <a:t>Zenone</a:t>
            </a:r>
            <a:r>
              <a:rPr lang="en-US" sz="1100" dirty="0"/>
              <a:t>, T. , John, R. , Su, Y. , Hamilton, S. K. and Robertson, G. P. (2015), Evapotranspiration of annual and perennial biofuel crops in a variable climate. GCB Bioenergy, 7: 1344-1356. doi:10.1111/gcbb.12239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69" y="2261417"/>
            <a:ext cx="6357964" cy="38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Daily and 30-Minute Fluxes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48 Site-Years</a:t>
            </a:r>
          </a:p>
        </p:txBody>
      </p:sp>
      <p:cxnSp>
        <p:nvCxnSpPr>
          <p:cNvPr id="9" name="Curved Connector 8"/>
          <p:cNvCxnSpPr>
            <a:stCxn id="17" idx="6"/>
          </p:cNvCxnSpPr>
          <p:nvPr/>
        </p:nvCxnSpPr>
        <p:spPr>
          <a:xfrm>
            <a:off x="3594829" y="3185321"/>
            <a:ext cx="1762984" cy="1360883"/>
          </a:xfrm>
          <a:prstGeom prst="curvedConnector3">
            <a:avLst>
              <a:gd name="adj1" fmla="val 2784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4" idx="6"/>
            <a:endCxn id="38" idx="2"/>
          </p:cNvCxnSpPr>
          <p:nvPr/>
        </p:nvCxnSpPr>
        <p:spPr>
          <a:xfrm>
            <a:off x="3328668" y="4546204"/>
            <a:ext cx="2029145" cy="127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18" name="Oval 17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1</a:t>
            </a:r>
          </a:p>
        </p:txBody>
      </p:sp>
      <p:sp>
        <p:nvSpPr>
          <p:cNvPr id="21" name="Oval 20"/>
          <p:cNvSpPr/>
          <p:nvPr/>
        </p:nvSpPr>
        <p:spPr>
          <a:xfrm>
            <a:off x="5070430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22" name="Oval 21"/>
          <p:cNvSpPr/>
          <p:nvPr/>
        </p:nvSpPr>
        <p:spPr>
          <a:xfrm>
            <a:off x="5347194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6590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2</a:t>
            </a:r>
          </a:p>
        </p:txBody>
      </p:sp>
      <p:cxnSp>
        <p:nvCxnSpPr>
          <p:cNvPr id="24" name="Curved Connector 23"/>
          <p:cNvCxnSpPr>
            <a:stCxn id="21" idx="2"/>
            <a:endCxn id="22" idx="2"/>
          </p:cNvCxnSpPr>
          <p:nvPr/>
        </p:nvCxnSpPr>
        <p:spPr>
          <a:xfrm rot="10800000" flipH="1" flipV="1">
            <a:off x="5070430" y="3185320"/>
            <a:ext cx="276764" cy="1360883"/>
          </a:xfrm>
          <a:prstGeom prst="curvedConnector3">
            <a:avLst>
              <a:gd name="adj1" fmla="val -1720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4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2" y="1027907"/>
            <a:ext cx="8610600" cy="60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78" y="1171454"/>
            <a:ext cx="5687257" cy="56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6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-277283" y="1527141"/>
            <a:ext cx="4849283" cy="52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283" y="1527141"/>
            <a:ext cx="9698566" cy="52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3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283" y="1527141"/>
            <a:ext cx="9698566" cy="52122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02352" y="1527141"/>
            <a:ext cx="1225296" cy="521224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6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Estimated fluxes, Seasonal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0" y="1335974"/>
            <a:ext cx="7461954" cy="56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1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Estimated fluxes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820"/>
          <a:stretch/>
        </p:blipFill>
        <p:spPr>
          <a:xfrm>
            <a:off x="-504440" y="1192499"/>
            <a:ext cx="5094728" cy="57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68294"/>
            <a:ext cx="4033838" cy="4351338"/>
          </a:xfrm>
        </p:spPr>
        <p:txBody>
          <a:bodyPr/>
          <a:lstStyle/>
          <a:p>
            <a:r>
              <a:rPr lang="en-US" dirty="0"/>
              <a:t>Annual fluxes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3" y="828159"/>
            <a:ext cx="3887366" cy="29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3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Estimated fluxes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440" y="1192499"/>
            <a:ext cx="10152880" cy="57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0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Estimated fluxes at Six 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096"/>
          <a:stretch/>
        </p:blipFill>
        <p:spPr>
          <a:xfrm>
            <a:off x="-229643" y="1027907"/>
            <a:ext cx="4984524" cy="58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Estimated fluxes at Six 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644" y="1027907"/>
            <a:ext cx="9603287" cy="58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90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To what extent is information from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 single eddy covariance footprint useful outside of that footprint?</a:t>
            </a:r>
          </a:p>
        </p:txBody>
      </p:sp>
    </p:spTree>
    <p:extLst>
      <p:ext uri="{BB962C8B-B14F-4D97-AF65-F5344CB8AC3E}">
        <p14:creationId xmlns:p14="http://schemas.microsoft.com/office/powerpoint/2010/main" val="2345286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To what extent is information from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 single eddy covariance footprint useful outside of that footprint?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" y="1663161"/>
            <a:ext cx="2760558" cy="51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55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To what extent is information from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 single eddy covariance footprint useful outside of that footprint?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16" y="1801367"/>
            <a:ext cx="6391867" cy="4158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6" y="1663161"/>
            <a:ext cx="2760558" cy="51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8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16" y="2355451"/>
            <a:ext cx="5564959" cy="40501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To what extent is information from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 single eddy covariance footprint useful outside of that footprint?</a:t>
            </a:r>
          </a:p>
        </p:txBody>
      </p:sp>
    </p:spTree>
    <p:extLst>
      <p:ext uri="{BB962C8B-B14F-4D97-AF65-F5344CB8AC3E}">
        <p14:creationId xmlns:p14="http://schemas.microsoft.com/office/powerpoint/2010/main" val="2599042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Thank you for any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Jeralyn</a:t>
            </a:r>
            <a:r>
              <a:rPr lang="en-US" dirty="0"/>
              <a:t> Poe will be presenting her ½ of this work tomorrow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B33I-2799: Spatial coherence of carbon flux towers in Midwest ecosystems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She will be applying for graduate school positions next year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5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3053"/>
            <a:ext cx="4033838" cy="4351338"/>
          </a:xfrm>
        </p:spPr>
        <p:txBody>
          <a:bodyPr/>
          <a:lstStyle/>
          <a:p>
            <a:r>
              <a:rPr lang="en-US" dirty="0"/>
              <a:t>Diel processes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3" y="832918"/>
            <a:ext cx="3887366" cy="291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99" y="3461818"/>
            <a:ext cx="3910013" cy="29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160956"/>
            <a:ext cx="4033838" cy="4351338"/>
          </a:xfrm>
        </p:spPr>
        <p:txBody>
          <a:bodyPr/>
          <a:lstStyle/>
          <a:p>
            <a:r>
              <a:rPr lang="en-US" dirty="0"/>
              <a:t>Hypothetical 2</a:t>
            </a:r>
            <a:r>
              <a:rPr lang="en-US" baseline="30000" dirty="0"/>
              <a:t>nd</a:t>
            </a:r>
            <a:r>
              <a:rPr lang="en-US" dirty="0"/>
              <a:t> measurement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3" y="832918"/>
            <a:ext cx="3887366" cy="291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99" y="3461818"/>
            <a:ext cx="3910013" cy="293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t="38949" r="41817" b="38176"/>
          <a:stretch/>
        </p:blipFill>
        <p:spPr>
          <a:xfrm>
            <a:off x="3020186" y="2623755"/>
            <a:ext cx="1042416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4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3053"/>
            <a:ext cx="4033838" cy="4351338"/>
          </a:xfrm>
        </p:spPr>
        <p:txBody>
          <a:bodyPr/>
          <a:lstStyle/>
          <a:p>
            <a:r>
              <a:rPr lang="en-US" dirty="0"/>
              <a:t>Coherent signals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t="38949" r="41817" b="38176"/>
          <a:stretch/>
        </p:blipFill>
        <p:spPr>
          <a:xfrm>
            <a:off x="3020186" y="2623755"/>
            <a:ext cx="1042416" cy="135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86" y="832921"/>
            <a:ext cx="3905438" cy="29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977" y="3509438"/>
            <a:ext cx="3945855" cy="29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2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3053"/>
            <a:ext cx="4033838" cy="4351338"/>
          </a:xfrm>
        </p:spPr>
        <p:txBody>
          <a:bodyPr/>
          <a:lstStyle/>
          <a:p>
            <a:r>
              <a:rPr lang="en-US" dirty="0"/>
              <a:t>Still coherent?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t="38949" r="41817" b="38176"/>
          <a:stretch/>
        </p:blipFill>
        <p:spPr>
          <a:xfrm>
            <a:off x="4188782" y="3116869"/>
            <a:ext cx="356127" cy="462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186" y="832921"/>
            <a:ext cx="3905438" cy="29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977" y="3509438"/>
            <a:ext cx="3945855" cy="29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3053"/>
            <a:ext cx="4033838" cy="4351338"/>
          </a:xfrm>
        </p:spPr>
        <p:txBody>
          <a:bodyPr/>
          <a:lstStyle/>
          <a:p>
            <a:r>
              <a:rPr lang="en-US" dirty="0"/>
              <a:t>Still coherent?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86" y="832921"/>
            <a:ext cx="3905438" cy="29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977" y="3509438"/>
            <a:ext cx="3945855" cy="2959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7849D-A6A7-400B-AE0C-2DFE00AC7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72" r="24021"/>
          <a:stretch/>
        </p:blipFill>
        <p:spPr>
          <a:xfrm>
            <a:off x="252333" y="1415875"/>
            <a:ext cx="4664853" cy="41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6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6384" y="963877"/>
            <a:ext cx="7488936" cy="4930246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chemeClr val="accent1"/>
                </a:solidFill>
              </a:rPr>
              <a:t>To what extent</a:t>
            </a:r>
            <a:br>
              <a:rPr lang="en-US" sz="3400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is information from</a:t>
            </a:r>
            <a:br>
              <a:rPr lang="en-US" sz="3400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a single eddy covariance footprint useful outside of that footprint?</a:t>
            </a:r>
            <a:br>
              <a:rPr lang="en-US" sz="3400" dirty="0">
                <a:solidFill>
                  <a:schemeClr val="accent1"/>
                </a:solidFill>
              </a:rPr>
            </a:br>
            <a:br>
              <a:rPr lang="en-US" sz="3400" dirty="0">
                <a:solidFill>
                  <a:schemeClr val="accent1"/>
                </a:solidFill>
              </a:rPr>
            </a:br>
            <a:br>
              <a:rPr lang="en-US" sz="3400" dirty="0">
                <a:solidFill>
                  <a:schemeClr val="accent1"/>
                </a:solidFill>
              </a:rPr>
            </a:br>
            <a:endParaRPr lang="en-US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2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404</Words>
  <Application>Microsoft Office PowerPoint</Application>
  <PresentationFormat>On-screen Show (4:3)</PresentationFormat>
  <Paragraphs>110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Bookman Old Style</vt:lpstr>
      <vt:lpstr>Calibri</vt:lpstr>
      <vt:lpstr>Office Theme</vt:lpstr>
      <vt:lpstr>Fluxes from Across the Street  Using Artificial Neural Networks to Model Carbon Cycling from Paired Flux Sites   David E. Reed Jeralyn M. Poe Michael Abraha Jiquan Chen Michigan State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what extent is information from a single eddy covariance footprint useful outside of that footprint?   </vt:lpstr>
      <vt:lpstr>Exploring This Question    </vt:lpstr>
      <vt:lpstr>Several Approaches    </vt:lpstr>
      <vt:lpstr>Several Approaches</vt:lpstr>
      <vt:lpstr>Several Approaches</vt:lpstr>
      <vt:lpstr>PowerPoint Presentation</vt:lpstr>
      <vt:lpstr>PowerPoint Presentation</vt:lpstr>
      <vt:lpstr>Several Approaches</vt:lpstr>
      <vt:lpstr> Gap Filling As Model-Data Fusion </vt:lpstr>
      <vt:lpstr>Artificial Neural Networks</vt:lpstr>
      <vt:lpstr>Data relationships</vt:lpstr>
      <vt:lpstr>Paired Site Design at MSU’s LTER</vt:lpstr>
      <vt:lpstr>MSU’s LTER</vt:lpstr>
      <vt:lpstr>Daily and 30-Minute Fluxes 48 Site-Years</vt:lpstr>
      <vt:lpstr>What does this look like?</vt:lpstr>
      <vt:lpstr>What does this look like?</vt:lpstr>
      <vt:lpstr>What does this look like?</vt:lpstr>
      <vt:lpstr>What does this look like?</vt:lpstr>
      <vt:lpstr>What does this look like?</vt:lpstr>
      <vt:lpstr>Estimated fluxes, Seasonal </vt:lpstr>
      <vt:lpstr>Estimated fluxes</vt:lpstr>
      <vt:lpstr>Estimated fluxes</vt:lpstr>
      <vt:lpstr>Estimated fluxes at Six Sites</vt:lpstr>
      <vt:lpstr>Estimated fluxes at Six Sites</vt:lpstr>
      <vt:lpstr>To what extent is information from a single eddy covariance footprint useful outside of that footprint?</vt:lpstr>
      <vt:lpstr>To what extent is information from a single eddy covariance footprint useful outside of that footprint?</vt:lpstr>
      <vt:lpstr>To what extent is information from a single eddy covariance footprint useful outside of that footprint?</vt:lpstr>
      <vt:lpstr>To what extent is information from a single eddy covariance footprint useful outside of that footprint?</vt:lpstr>
      <vt:lpstr>Thank you for any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Fluxes from Across the Street  Using Artificial Neural Networks to Model Carbon Cycling from Paired Flux Sites   David E. Reed Jeralyn M. Poe Michael Abraha Jiquan Chen Michigan State University </dc:title>
  <dc:creator>Yost Reed</dc:creator>
  <cp:lastModifiedBy>Yost Reed</cp:lastModifiedBy>
  <cp:revision>29</cp:revision>
  <dcterms:created xsi:type="dcterms:W3CDTF">2018-12-04T03:02:55Z</dcterms:created>
  <dcterms:modified xsi:type="dcterms:W3CDTF">2018-12-11T03:15:14Z</dcterms:modified>
</cp:coreProperties>
</file>