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"/>
  </p:notesMasterIdLst>
  <p:sldIdLst>
    <p:sldId id="256" r:id="rId2"/>
  </p:sldIdLst>
  <p:sldSz cx="384048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53B"/>
    <a:srgbClr val="C9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6"/>
    <p:restoredTop sz="95706"/>
  </p:normalViewPr>
  <p:slideViewPr>
    <p:cSldViewPr snapToGrid="0" snapToObjects="1">
      <p:cViewPr varScale="1">
        <p:scale>
          <a:sx n="28" d="100"/>
          <a:sy n="28" d="100"/>
        </p:scale>
        <p:origin x="26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C8C21-BFBC-5446-BCF7-468A27F2145B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8775" y="1143000"/>
            <a:ext cx="3600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5EAD6-5F8D-0B49-8E94-3781BC3AD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8775" y="1143000"/>
            <a:ext cx="3600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5EAD6-5F8D-0B49-8E94-3781BC3ADF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5387342"/>
            <a:ext cx="32644080" cy="1146048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7289782"/>
            <a:ext cx="28803600" cy="7947658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82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9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7" y="1752600"/>
            <a:ext cx="828103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2" y="1752600"/>
            <a:ext cx="24363045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5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1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30" y="8206749"/>
            <a:ext cx="33124140" cy="13693138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30" y="22029429"/>
            <a:ext cx="33124140" cy="7200898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3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8763000"/>
            <a:ext cx="1632204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8763000"/>
            <a:ext cx="1632204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0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752607"/>
            <a:ext cx="3312414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6" y="8069582"/>
            <a:ext cx="16247028" cy="3954778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6" y="12024360"/>
            <a:ext cx="1624702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2" y="8069582"/>
            <a:ext cx="16327042" cy="3954778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2" y="12024360"/>
            <a:ext cx="1632704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6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09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194560"/>
            <a:ext cx="12386548" cy="768096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4739647"/>
            <a:ext cx="19442430" cy="23393400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9875520"/>
            <a:ext cx="12386548" cy="1829562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74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194560"/>
            <a:ext cx="12386548" cy="768096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4739647"/>
            <a:ext cx="19442430" cy="23393400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9875520"/>
            <a:ext cx="12386548" cy="18295622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0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1752607"/>
            <a:ext cx="3312414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8763000"/>
            <a:ext cx="3312414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30510487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12/7/18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30510487"/>
            <a:ext cx="129616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30510487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6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19" Type="http://schemas.openxmlformats.org/officeDocument/2006/relationships/image" Target="../media/image15.png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2600"/>
            <a:ext cx="38370393" cy="5306198"/>
          </a:xfrm>
          <a:prstGeom prst="rect">
            <a:avLst/>
          </a:prstGeom>
          <a:solidFill>
            <a:srgbClr val="18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5"/>
          </a:p>
        </p:txBody>
      </p:sp>
      <p:sp>
        <p:nvSpPr>
          <p:cNvPr id="3" name="Rectangle 2"/>
          <p:cNvSpPr/>
          <p:nvPr/>
        </p:nvSpPr>
        <p:spPr>
          <a:xfrm>
            <a:off x="-3765254" y="1992923"/>
            <a:ext cx="40658142" cy="6078863"/>
          </a:xfrm>
          <a:prstGeom prst="rect">
            <a:avLst/>
          </a:prstGeom>
          <a:solidFill>
            <a:srgbClr val="18453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65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23563" y="60936"/>
            <a:ext cx="43205400" cy="1980851"/>
          </a:xfrm>
        </p:spPr>
        <p:txBody>
          <a:bodyPr>
            <a:normAutofit/>
          </a:bodyPr>
          <a:lstStyle/>
          <a:p>
            <a:r>
              <a:rPr lang="en-US" sz="11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Spatial Coherence of Carbon Flux Towers in Midwest Ecosystems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7502" y="5531083"/>
            <a:ext cx="9274629" cy="12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8453B"/>
                </a:solidFill>
                <a:latin typeface="Gill Sans" charset="0"/>
                <a:ea typeface="Gill Sans" charset="0"/>
                <a:cs typeface="Gill Sans" charset="0"/>
              </a:rPr>
              <a:t>Introduction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58937" y="5531083"/>
            <a:ext cx="12083144" cy="12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8453B"/>
                </a:solidFill>
                <a:latin typeface="Gill Sans" charset="0"/>
                <a:ea typeface="Gill Sans" charset="0"/>
                <a:cs typeface="Gill Sans" charset="0"/>
              </a:rPr>
              <a:t>Geospatial Analysis</a:t>
            </a:r>
            <a:r>
              <a:rPr lang="en-US" sz="7200" dirty="0">
                <a:latin typeface="Gill Sans" charset="0"/>
                <a:ea typeface="Gill Sans" charset="0"/>
                <a:cs typeface="Gill Sans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90157" y="5537300"/>
            <a:ext cx="11691257" cy="12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8453B"/>
                </a:solidFill>
                <a:latin typeface="Gill Sans" charset="0"/>
                <a:ea typeface="Gill Sans" charset="0"/>
                <a:cs typeface="Gill Sans" charset="0"/>
              </a:rPr>
              <a:t>Spectral Coherence Analysis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4743" y="2173597"/>
            <a:ext cx="35768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Jeralyn M Poe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David E Reed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  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Ankur R Desai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sz="6600" dirty="0" err="1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Jiquan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Chen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Michael Abraha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sz="66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, Stefan Metzger</a:t>
            </a:r>
            <a:r>
              <a:rPr lang="en-US" sz="6600" baseline="300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2,3   </a:t>
            </a:r>
            <a:endParaRPr lang="en-US" sz="6600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88C3C6-AE28-124E-A61E-5217305A5293}"/>
              </a:ext>
            </a:extLst>
          </p:cNvPr>
          <p:cNvSpPr/>
          <p:nvPr/>
        </p:nvSpPr>
        <p:spPr>
          <a:xfrm>
            <a:off x="0" y="29849243"/>
            <a:ext cx="38404800" cy="3006674"/>
          </a:xfrm>
          <a:prstGeom prst="rect">
            <a:avLst/>
          </a:prstGeom>
          <a:solidFill>
            <a:srgbClr val="18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165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1B6868-0235-3C4C-89BA-F2ECCD297AB5}"/>
              </a:ext>
            </a:extLst>
          </p:cNvPr>
          <p:cNvSpPr txBox="1"/>
          <p:nvPr/>
        </p:nvSpPr>
        <p:spPr>
          <a:xfrm>
            <a:off x="691746" y="27803789"/>
            <a:ext cx="1083983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Fig 2. Coherence of NEE vs distance between sites. Urban sites showed little to no correlation, so were discarded from future analysis.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B1932D-B3A9-6843-938B-B7B940967155}"/>
              </a:ext>
            </a:extLst>
          </p:cNvPr>
          <p:cNvSpPr txBox="1"/>
          <p:nvPr/>
        </p:nvSpPr>
        <p:spPr>
          <a:xfrm>
            <a:off x="12526072" y="13439845"/>
            <a:ext cx="111197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Fig 3. NEE, LE, and H correlation vs distance.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984F58-B60E-B54B-BE89-F8AB3FCE05AA}"/>
              </a:ext>
            </a:extLst>
          </p:cNvPr>
          <p:cNvSpPr txBox="1"/>
          <p:nvPr/>
        </p:nvSpPr>
        <p:spPr>
          <a:xfrm>
            <a:off x="11941200" y="27206024"/>
            <a:ext cx="109841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Fig 4. Site map with a 31 km radius derived from Range values from Table 1, showing maximum spatial extent that fluxes can be correlated with. Non-correlated urban areas are shaded in grey.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02D568-D01E-3047-B1FC-56D25F9E289D}"/>
              </a:ext>
            </a:extLst>
          </p:cNvPr>
          <p:cNvSpPr txBox="1"/>
          <p:nvPr/>
        </p:nvSpPr>
        <p:spPr>
          <a:xfrm>
            <a:off x="24568054" y="22528096"/>
            <a:ext cx="12775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Figs 5-8. Empirical Orthogonal Function (EOF) frequency and anomaly for NEE, LE, H, and temperature. All frequency plots have a trend around 30 days and 5 days.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2A57FCF-E515-5A47-9AAA-95F6872E4F59}"/>
              </a:ext>
            </a:extLst>
          </p:cNvPr>
          <p:cNvSpPr txBox="1"/>
          <p:nvPr/>
        </p:nvSpPr>
        <p:spPr>
          <a:xfrm>
            <a:off x="14352814" y="31398829"/>
            <a:ext cx="1714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Thyng</a:t>
            </a:r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K.M., C.A. Greene, R.D. </a:t>
            </a:r>
            <a:r>
              <a:rPr lang="en-US" sz="36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Hetland</a:t>
            </a:r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H.M. </a:t>
            </a:r>
            <a:r>
              <a:rPr lang="en-US" sz="36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Zimmerle</a:t>
            </a:r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S.F. DiMarco. 2016. True colors of oceanography: Guidelines for effective and accurate colormap selection. </a:t>
            </a:r>
            <a:r>
              <a:rPr lang="en-US" sz="3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Oceanography</a:t>
            </a:r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C0BEA60-3754-D147-A39A-F75473FEE0FF}"/>
              </a:ext>
            </a:extLst>
          </p:cNvPr>
          <p:cNvSpPr txBox="1"/>
          <p:nvPr/>
        </p:nvSpPr>
        <p:spPr>
          <a:xfrm>
            <a:off x="12239982" y="17547821"/>
            <a:ext cx="10814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Table 1. Range (distance where model flattens out), Sill (value where model flattens out), and Nugget (measurement error where </a:t>
            </a:r>
            <a:r>
              <a:rPr lang="en-US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semivariogram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crosses the y-axis) of each of the correlation curves.</a:t>
            </a:r>
          </a:p>
        </p:txBody>
      </p:sp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CFB24602-26E5-D143-876A-50C468A1D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272418"/>
              </p:ext>
            </p:extLst>
          </p:nvPr>
        </p:nvGraphicFramePr>
        <p:xfrm>
          <a:off x="12451968" y="14246447"/>
          <a:ext cx="9530553" cy="3226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Worksheet" r:id="rId4" imgW="2438400" imgH="825500" progId="Excel.Sheet.12">
                  <p:embed/>
                </p:oleObj>
              </mc:Choice>
              <mc:Fallback>
                <p:oleObj name="Worksheet" r:id="rId4" imgW="2438400" imgH="825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51968" y="14246447"/>
                        <a:ext cx="9530553" cy="3226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4" name="Picture 143">
            <a:extLst>
              <a:ext uri="{FF2B5EF4-FFF2-40B4-BE49-F238E27FC236}">
                <a16:creationId xmlns:a16="http://schemas.microsoft.com/office/drawing/2014/main" id="{F75350AA-560C-4140-A935-9FE52B03D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297" y="14565880"/>
            <a:ext cx="8654054" cy="5725396"/>
          </a:xfrm>
          <a:prstGeom prst="rect">
            <a:avLst/>
          </a:prstGeom>
          <a:ln>
            <a:solidFill>
              <a:schemeClr val="tx1">
                <a:alpha val="50000"/>
              </a:schemeClr>
            </a:solidFill>
          </a:ln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4585478-D6DF-8145-9DCE-1E31123F3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3832" y="20421527"/>
            <a:ext cx="9154886" cy="6661082"/>
          </a:xfrm>
          <a:prstGeom prst="rect">
            <a:avLst/>
          </a:prstGeom>
          <a:ln>
            <a:solidFill>
              <a:schemeClr val="tx1">
                <a:alpha val="50000"/>
              </a:schemeClr>
            </a:solidFill>
          </a:ln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A0594E74-990F-F449-8D9A-55B987577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846" y="21284882"/>
            <a:ext cx="8775104" cy="6581329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47CB64D5-54A5-A141-A026-E63B0D4B1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38868" y="6597149"/>
            <a:ext cx="9194289" cy="6895717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E74570C9-DD33-E841-9017-ADC83507C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11547" y="7562641"/>
            <a:ext cx="7089013" cy="2953756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7EE49DE8-2B3B-BD42-90C2-E02FB8431A37}"/>
              </a:ext>
            </a:extLst>
          </p:cNvPr>
          <p:cNvSpPr txBox="1"/>
          <p:nvPr/>
        </p:nvSpPr>
        <p:spPr>
          <a:xfrm>
            <a:off x="28422271" y="6767147"/>
            <a:ext cx="3665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NEE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96E99B51-EA2A-6645-BDF5-F4C81EC668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08364" y="7221294"/>
            <a:ext cx="4769839" cy="357737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FA605424-0B33-2D45-81C9-CAF4375BD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1547" y="11353651"/>
            <a:ext cx="7089013" cy="2953756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106089FC-7230-964A-B571-937A6400BBD4}"/>
              </a:ext>
            </a:extLst>
          </p:cNvPr>
          <p:cNvSpPr txBox="1"/>
          <p:nvPr/>
        </p:nvSpPr>
        <p:spPr>
          <a:xfrm>
            <a:off x="28422271" y="10431209"/>
            <a:ext cx="3075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LE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462C52D-B78C-CA45-969D-600C07996AC1}"/>
              </a:ext>
            </a:extLst>
          </p:cNvPr>
          <p:cNvSpPr txBox="1"/>
          <p:nvPr/>
        </p:nvSpPr>
        <p:spPr>
          <a:xfrm>
            <a:off x="28502465" y="14274978"/>
            <a:ext cx="3075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H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702F5C9-DD2C-CE49-B677-55D88299B13B}"/>
              </a:ext>
            </a:extLst>
          </p:cNvPr>
          <p:cNvSpPr txBox="1"/>
          <p:nvPr/>
        </p:nvSpPr>
        <p:spPr>
          <a:xfrm>
            <a:off x="27007957" y="18251169"/>
            <a:ext cx="4691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Air Temperature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AED779D8-1012-2649-BF5D-0CD9DB604C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13967" y="11017682"/>
            <a:ext cx="4769840" cy="3577380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470DF6C8-5184-4D44-A706-8BD05B5BDD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11547" y="15068806"/>
            <a:ext cx="7089013" cy="2953756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AD556AB6-A5F2-824A-A3B4-51BAFD2356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13967" y="14711502"/>
            <a:ext cx="4769839" cy="3577379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76162C47-E121-AB48-9264-31AB052BC2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611547" y="19093251"/>
            <a:ext cx="7089013" cy="2953755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2B5D384F-48C6-7F41-AEE4-C01FEC8212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13968" y="18760378"/>
            <a:ext cx="4769839" cy="3577379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22B58ABD-FAEC-2945-BBC1-F1DE1EAF8CCA}"/>
              </a:ext>
            </a:extLst>
          </p:cNvPr>
          <p:cNvSpPr txBox="1"/>
          <p:nvPr/>
        </p:nvSpPr>
        <p:spPr>
          <a:xfrm>
            <a:off x="465100" y="20387981"/>
            <a:ext cx="11476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Fig 1. Map of 17 flux sites throughout Michigan and Wisconsin.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3B0D764-8A1E-EE43-8432-7330A7117ABD}"/>
              </a:ext>
            </a:extLst>
          </p:cNvPr>
          <p:cNvSpPr txBox="1"/>
          <p:nvPr/>
        </p:nvSpPr>
        <p:spPr>
          <a:xfrm>
            <a:off x="2029030" y="3449088"/>
            <a:ext cx="34064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Michigan State University, Department of Geography</a:t>
            </a:r>
            <a:r>
              <a:rPr lang="en-US" sz="5000" baseline="30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lang="en-US" sz="5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University of Wisconsin Madison, Department of Atmospheric and Oceanic Science</a:t>
            </a:r>
            <a:r>
              <a:rPr lang="en-US" sz="5000" baseline="30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2</a:t>
            </a:r>
            <a:r>
              <a:rPr lang="en-US" sz="5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National Ecological Observatory Network</a:t>
            </a:r>
            <a:r>
              <a:rPr lang="en-US" sz="5000" baseline="30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3</a:t>
            </a:r>
            <a:endParaRPr lang="en-US" sz="50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B805F11-A572-2C40-9C67-40C0147E3730}"/>
              </a:ext>
            </a:extLst>
          </p:cNvPr>
          <p:cNvSpPr txBox="1"/>
          <p:nvPr/>
        </p:nvSpPr>
        <p:spPr>
          <a:xfrm>
            <a:off x="22971034" y="24552983"/>
            <a:ext cx="152638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Geospatial Analysis showed coherence between ecosystems up to 31 km.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Spectral Coherence Analysis showed trends at 30 and 5 day cycles, with the 5 day cycle resulting from weather patterns.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" panose="020B0502020104020203" pitchFamily="34" charset="-79"/>
                <a:cs typeface="Gill Sans" panose="020B0502020104020203" pitchFamily="34" charset="-79"/>
              </a:rPr>
              <a:t>Ongoing work will include analysis over ~6 month timescale.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854C8FC4-38B2-2046-AFBB-34857B1064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01086" y="30067313"/>
            <a:ext cx="2601120" cy="2601120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7EC63A45-0D06-144B-9011-92D7191A39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659001" y="29842015"/>
            <a:ext cx="3745879" cy="3134052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11BF608E-7D69-414D-81CE-6C596C5341FB}"/>
              </a:ext>
            </a:extLst>
          </p:cNvPr>
          <p:cNvSpPr txBox="1"/>
          <p:nvPr/>
        </p:nvSpPr>
        <p:spPr>
          <a:xfrm>
            <a:off x="316814" y="30836268"/>
            <a:ext cx="13905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Abraha, M. , Chen, J. , Chu, H. , </a:t>
            </a:r>
            <a:r>
              <a:rPr lang="en-US" sz="3600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Zenone</a:t>
            </a:r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T. , John, R. , Su, Y. , Hamilton, S. K. and Robertson, G. P. (2015), Evapotranspiration of annual and perennial fuel crops in a variable climate. </a:t>
            </a:r>
            <a:r>
              <a:rPr lang="en-US" sz="3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GCB Bioenergy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3F59975-5B3D-9F4D-B661-ABD3060AE02F}"/>
              </a:ext>
            </a:extLst>
          </p:cNvPr>
          <p:cNvSpPr txBox="1"/>
          <p:nvPr/>
        </p:nvSpPr>
        <p:spPr>
          <a:xfrm>
            <a:off x="316814" y="30021618"/>
            <a:ext cx="135421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References: </a:t>
            </a:r>
          </a:p>
          <a:p>
            <a:endParaRPr lang="en-US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A444D43-4D11-944A-9FA4-0CA338908A63}"/>
              </a:ext>
            </a:extLst>
          </p:cNvPr>
          <p:cNvSpPr txBox="1"/>
          <p:nvPr/>
        </p:nvSpPr>
        <p:spPr>
          <a:xfrm>
            <a:off x="14431988" y="30028509"/>
            <a:ext cx="17742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Desai, A. R. (2010), Climatic and phenological controls on coherent regional interannual variability of carbon dioxide flux in a heterogeneous landscape, J</a:t>
            </a:r>
            <a:r>
              <a:rPr lang="en-US" sz="3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Geophys</a:t>
            </a:r>
            <a:r>
              <a:rPr lang="en-US" sz="3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Res</a:t>
            </a:r>
          </a:p>
          <a:p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E4F9E8-B4D0-2E49-AB36-3D26301CB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600356"/>
              </p:ext>
            </p:extLst>
          </p:nvPr>
        </p:nvGraphicFramePr>
        <p:xfrm>
          <a:off x="34423315" y="7521430"/>
          <a:ext cx="3799377" cy="3381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255">
                  <a:extLst>
                    <a:ext uri="{9D8B030D-6E8A-4147-A177-3AD203B41FA5}">
                      <a16:colId xmlns:a16="http://schemas.microsoft.com/office/drawing/2014/main" val="1427371265"/>
                    </a:ext>
                  </a:extLst>
                </a:gridCol>
                <a:gridCol w="2013122">
                  <a:extLst>
                    <a:ext uri="{9D8B030D-6E8A-4147-A177-3AD203B41FA5}">
                      <a16:colId xmlns:a16="http://schemas.microsoft.com/office/drawing/2014/main" val="410738564"/>
                    </a:ext>
                  </a:extLst>
                </a:gridCol>
              </a:tblGrid>
              <a:tr h="845454">
                <a:tc>
                  <a:txBody>
                    <a:bodyPr/>
                    <a:lstStyle/>
                    <a:p>
                      <a:endParaRPr lang="en-US" sz="32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Variability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47544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</a:t>
                      </a:r>
                      <a:r>
                        <a:rPr lang="en-US" sz="3200" b="1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st</a:t>
                      </a:r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68%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49335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nd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819812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3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rd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12264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9F52AAB3-B0A0-B547-9D36-833CDAFA8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38755"/>
              </p:ext>
            </p:extLst>
          </p:nvPr>
        </p:nvGraphicFramePr>
        <p:xfrm>
          <a:off x="34420281" y="11342743"/>
          <a:ext cx="3799377" cy="3381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255">
                  <a:extLst>
                    <a:ext uri="{9D8B030D-6E8A-4147-A177-3AD203B41FA5}">
                      <a16:colId xmlns:a16="http://schemas.microsoft.com/office/drawing/2014/main" val="1427371265"/>
                    </a:ext>
                  </a:extLst>
                </a:gridCol>
                <a:gridCol w="2013122">
                  <a:extLst>
                    <a:ext uri="{9D8B030D-6E8A-4147-A177-3AD203B41FA5}">
                      <a16:colId xmlns:a16="http://schemas.microsoft.com/office/drawing/2014/main" val="410738564"/>
                    </a:ext>
                  </a:extLst>
                </a:gridCol>
              </a:tblGrid>
              <a:tr h="845454">
                <a:tc>
                  <a:txBody>
                    <a:bodyPr/>
                    <a:lstStyle/>
                    <a:p>
                      <a:endParaRPr lang="en-US" sz="32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Variability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47544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</a:t>
                      </a:r>
                      <a:r>
                        <a:rPr lang="en-US" sz="3200" b="1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st</a:t>
                      </a:r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69%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49335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nd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819812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3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rd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12264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21617A8F-1A60-8642-AFD5-17DAF4CED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772045"/>
              </p:ext>
            </p:extLst>
          </p:nvPr>
        </p:nvGraphicFramePr>
        <p:xfrm>
          <a:off x="34390291" y="15032415"/>
          <a:ext cx="3799377" cy="3381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255">
                  <a:extLst>
                    <a:ext uri="{9D8B030D-6E8A-4147-A177-3AD203B41FA5}">
                      <a16:colId xmlns:a16="http://schemas.microsoft.com/office/drawing/2014/main" val="1427371265"/>
                    </a:ext>
                  </a:extLst>
                </a:gridCol>
                <a:gridCol w="2013122">
                  <a:extLst>
                    <a:ext uri="{9D8B030D-6E8A-4147-A177-3AD203B41FA5}">
                      <a16:colId xmlns:a16="http://schemas.microsoft.com/office/drawing/2014/main" val="410738564"/>
                    </a:ext>
                  </a:extLst>
                </a:gridCol>
              </a:tblGrid>
              <a:tr h="845454">
                <a:tc>
                  <a:txBody>
                    <a:bodyPr/>
                    <a:lstStyle/>
                    <a:p>
                      <a:endParaRPr lang="en-US" sz="32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Variability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47544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</a:t>
                      </a:r>
                      <a:r>
                        <a:rPr lang="en-US" sz="3200" b="1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st</a:t>
                      </a:r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58%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49335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nd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32%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819812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3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rd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12264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56D9C237-A485-E44C-AE91-50C14D106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528261"/>
              </p:ext>
            </p:extLst>
          </p:nvPr>
        </p:nvGraphicFramePr>
        <p:xfrm>
          <a:off x="34390292" y="19081750"/>
          <a:ext cx="3799377" cy="3381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255">
                  <a:extLst>
                    <a:ext uri="{9D8B030D-6E8A-4147-A177-3AD203B41FA5}">
                      <a16:colId xmlns:a16="http://schemas.microsoft.com/office/drawing/2014/main" val="1427371265"/>
                    </a:ext>
                  </a:extLst>
                </a:gridCol>
                <a:gridCol w="2013122">
                  <a:extLst>
                    <a:ext uri="{9D8B030D-6E8A-4147-A177-3AD203B41FA5}">
                      <a16:colId xmlns:a16="http://schemas.microsoft.com/office/drawing/2014/main" val="410738564"/>
                    </a:ext>
                  </a:extLst>
                </a:gridCol>
              </a:tblGrid>
              <a:tr h="845454">
                <a:tc>
                  <a:txBody>
                    <a:bodyPr/>
                    <a:lstStyle/>
                    <a:p>
                      <a:endParaRPr lang="en-US" sz="32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Variability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47544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</a:t>
                      </a:r>
                      <a:r>
                        <a:rPr lang="en-US" sz="3200" b="1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st</a:t>
                      </a:r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493355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2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nd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819812"/>
                  </a:ext>
                </a:extLst>
              </a:tr>
              <a:tr h="845454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3</a:t>
                      </a:r>
                      <a:r>
                        <a:rPr lang="en-US" sz="3200" b="0" i="0" baseline="3000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rd</a:t>
                      </a:r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EOF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1226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ADC9D9B-50D5-5949-A9D0-B6DDE8A9E093}"/>
              </a:ext>
            </a:extLst>
          </p:cNvPr>
          <p:cNvSpPr txBox="1"/>
          <p:nvPr/>
        </p:nvSpPr>
        <p:spPr>
          <a:xfrm>
            <a:off x="463146" y="6629449"/>
            <a:ext cx="1159700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An increase in the amount of eddy covariance towers now allows for the analysis of spatial coherence of ecosystem fluxes.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Net ecosystem exchange (NEE), latent heat (LE), and sensible heat (H) fluxes along with temperature were observed during a 30 day period in July and August of 2018.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Ecosystem types included forests, wetlands, prairies, agricultural, and urban sites.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Ecosystem fluxes from 17 different sites in Michigan and Wisconsin were observed, ranging from 50 m to 600 km apart.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Standard flux processing methods were followed, outliers screened with +/- 3 SD threshold.</a:t>
            </a:r>
          </a:p>
        </p:txBody>
      </p:sp>
    </p:spTree>
    <p:extLst>
      <p:ext uri="{BB962C8B-B14F-4D97-AF65-F5344CB8AC3E}">
        <p14:creationId xmlns:p14="http://schemas.microsoft.com/office/powerpoint/2010/main" val="2103318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24941</TotalTime>
  <Words>571</Words>
  <Application>Microsoft Macintosh PowerPoint</Application>
  <PresentationFormat>Custom</PresentationFormat>
  <Paragraphs>57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Gill Sans</vt:lpstr>
      <vt:lpstr>Gill Sans SemiBold</vt:lpstr>
      <vt:lpstr>Office Theme</vt:lpstr>
      <vt:lpstr>Microsoft Excel Worksheet</vt:lpstr>
      <vt:lpstr>Spatial Coherence of Carbon Flux Towers in Midwest Ecosystems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Coherence of Carbon Flux Towers in Midwest Ecosystems</dc:title>
  <dc:creator>Poe, Jeralyn Megan</dc:creator>
  <cp:lastModifiedBy>Poe, Jeralyn Megan</cp:lastModifiedBy>
  <cp:revision>102</cp:revision>
  <cp:lastPrinted>2018-12-07T21:02:37Z</cp:lastPrinted>
  <dcterms:created xsi:type="dcterms:W3CDTF">2018-11-13T18:08:30Z</dcterms:created>
  <dcterms:modified xsi:type="dcterms:W3CDTF">2018-12-07T21:04:57Z</dcterms:modified>
</cp:coreProperties>
</file>