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sldIdLst>
    <p:sldId id="256" r:id="rId2"/>
    <p:sldId id="263" r:id="rId3"/>
    <p:sldId id="257" r:id="rId4"/>
    <p:sldId id="269" r:id="rId5"/>
    <p:sldId id="268" r:id="rId6"/>
    <p:sldId id="270" r:id="rId7"/>
    <p:sldId id="271" r:id="rId8"/>
    <p:sldId id="265" r:id="rId9"/>
    <p:sldId id="272" r:id="rId10"/>
    <p:sldId id="266" r:id="rId11"/>
    <p:sldId id="273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5D0FAC-B5CE-468E-9F65-506D2F6E3E38}" v="114" dt="2023-04-24T23:25:30.689"/>
    <p1510:client id="{ADD19693-93E2-48A7-B571-1C03B7F3B577}" v="478" dt="2023-04-26T02:22:55.189"/>
    <p1510:client id="{B0290C7B-34F8-7E05-D9B8-33B0F5EB2318}" v="17" dt="2023-04-24T23:42:30.502"/>
    <p1510:client id="{B2D6E85C-A387-B5A2-11C3-6C0F71B0A244}" v="59" dt="2023-04-25T04:52:40.162"/>
    <p1510:client id="{FE753618-42E6-E24E-68C9-EB74490FEE2E}" v="120" dt="2023-04-26T15:02:11.6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5" d="100"/>
          <a:sy n="155" d="100"/>
        </p:scale>
        <p:origin x="4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1:15:08.5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14:27:04.33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59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33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15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618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5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209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8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6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59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66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26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5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1" r:id="rId6"/>
    <p:sldLayoutId id="2147483737" r:id="rId7"/>
    <p:sldLayoutId id="2147483738" r:id="rId8"/>
    <p:sldLayoutId id="2147483739" r:id="rId9"/>
    <p:sldLayoutId id="2147483740" r:id="rId10"/>
    <p:sldLayoutId id="214748374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Stimpfe1@msu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6200">
                <a:cs typeface="Calibri Light"/>
              </a:rPr>
              <a:t>Social Ecological Systems in Denali National Park</a:t>
            </a:r>
            <a:endParaRPr lang="en-US" sz="62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b="1">
                <a:cs typeface="Calibri"/>
              </a:rPr>
              <a:t>By: </a:t>
            </a:r>
            <a:r>
              <a:rPr lang="en-US" sz="3000" b="1" err="1">
                <a:cs typeface="Calibri"/>
              </a:rPr>
              <a:t>CarLee</a:t>
            </a:r>
            <a:r>
              <a:rPr lang="en-US" sz="3000" b="1">
                <a:cs typeface="Calibri"/>
              </a:rPr>
              <a:t> </a:t>
            </a:r>
            <a:r>
              <a:rPr lang="en-US" sz="3000" b="1" err="1">
                <a:cs typeface="Calibri"/>
              </a:rPr>
              <a:t>Stimpfel</a:t>
            </a:r>
            <a:endParaRPr lang="en-US" sz="3000" b="1"/>
          </a:p>
          <a:p>
            <a:pPr>
              <a:lnSpc>
                <a:spcPct val="100000"/>
              </a:lnSpc>
            </a:pPr>
            <a:r>
              <a:rPr lang="en-US" sz="3000" b="1">
                <a:cs typeface="Calibri"/>
              </a:rPr>
              <a:t>Graduate Student @MSU</a:t>
            </a:r>
            <a:endParaRPr lang="en-US" sz="3000" b="1"/>
          </a:p>
          <a:p>
            <a:pPr>
              <a:lnSpc>
                <a:spcPct val="100000"/>
              </a:lnSpc>
            </a:pPr>
            <a:r>
              <a:rPr lang="en-US" sz="3000" b="1">
                <a:cs typeface="Calibri"/>
                <a:hlinkClick r:id="rId2"/>
              </a:rPr>
              <a:t>Stimpfe1@msu.edu</a:t>
            </a:r>
            <a:r>
              <a:rPr lang="en-US" sz="3000" b="1">
                <a:cs typeface="Calibri"/>
              </a:rPr>
              <a:t> </a:t>
            </a:r>
            <a:endParaRPr lang="en-US" b="1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78A8D5"/>
          </a:solidFill>
          <a:ln w="38100" cap="rnd">
            <a:solidFill>
              <a:srgbClr val="78A8D5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picture containing sky, outdoor, mountain, nature&#10;&#10;Description automatically generated">
            <a:extLst>
              <a:ext uri="{FF2B5EF4-FFF2-40B4-BE49-F238E27FC236}">
                <a16:creationId xmlns:a16="http://schemas.microsoft.com/office/drawing/2014/main" id="{C0F53BEC-933C-D582-F340-4944DD281A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07" r="14846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70A42-CF92-CD60-D4CE-B726B6341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7200"/>
              <a:t>Community Observation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072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E43029"/>
          </a:solidFill>
          <a:ln w="38100" cap="rnd">
            <a:solidFill>
              <a:srgbClr val="E43029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F9338-469E-7339-00D8-DCB05A9F1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>
                <a:latin typeface="The Serif Hand Black"/>
                <a:cs typeface="Arial"/>
              </a:rPr>
              <a:t>Long term community members were interviewed about their lived experience</a:t>
            </a:r>
          </a:p>
          <a:p>
            <a:pPr>
              <a:lnSpc>
                <a:spcPct val="100000"/>
              </a:lnSpc>
            </a:pPr>
            <a:r>
              <a:rPr lang="en-US" sz="3000">
                <a:latin typeface="The Serif Hand Black"/>
                <a:cs typeface="Arial"/>
              </a:rPr>
              <a:t>Provided deep detail other than just science</a:t>
            </a:r>
          </a:p>
          <a:p>
            <a:pPr>
              <a:lnSpc>
                <a:spcPct val="100000"/>
              </a:lnSpc>
            </a:pPr>
            <a:r>
              <a:rPr lang="en-US" sz="3000">
                <a:latin typeface="The Serif Hand Black"/>
                <a:cs typeface="Arial"/>
              </a:rPr>
              <a:t>Allowed management groups to understand what local people are perceiving</a:t>
            </a:r>
          </a:p>
          <a:p>
            <a:pPr>
              <a:lnSpc>
                <a:spcPct val="100000"/>
              </a:lnSpc>
            </a:pPr>
            <a:r>
              <a:rPr lang="en-US" sz="3000">
                <a:latin typeface="The Serif Hand Black"/>
                <a:cs typeface="Arial"/>
              </a:rPr>
              <a:t>98% reported that they had seen the impacts of climate change on the region. </a:t>
            </a:r>
          </a:p>
          <a:p>
            <a:pPr>
              <a:lnSpc>
                <a:spcPct val="100000"/>
              </a:lnSpc>
            </a:pPr>
            <a:r>
              <a:rPr lang="en-US" sz="3000">
                <a:latin typeface="The Serif Hand Black"/>
                <a:cs typeface="Arial"/>
              </a:rPr>
              <a:t>warmer climates, faster plant growth, reduced snow fall and lower water levels</a:t>
            </a:r>
          </a:p>
          <a:p>
            <a:pPr>
              <a:lnSpc>
                <a:spcPct val="100000"/>
              </a:lnSpc>
            </a:pPr>
            <a:endParaRPr lang="en-US" sz="2400"/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FB2B8085-1DBD-71CF-9B29-798613ABA9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7" r="14043" b="-4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98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8A313D-E42E-F84A-46E6-790EEF425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600"/>
              <a:t>System resilience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37C11-A08B-EA29-682D-99BE27EF1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dirty="0">
                <a:latin typeface="The Serif Hand Black"/>
                <a:cs typeface="Times New Roman"/>
              </a:rPr>
              <a:t>ability of a system to return to a "normal" after experiencing some form of intrusion 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latin typeface="The Serif Hand Black"/>
                <a:cs typeface="Times New Roman"/>
              </a:rPr>
              <a:t>conditions it returns to are based upon the region's identity, structure, and system function 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latin typeface="The Serif Hand Black"/>
                <a:cs typeface="Times New Roman"/>
              </a:rPr>
              <a:t>SES’s will and can exist in multiple states and is fundamental to resilience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1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1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795CB688-BD7C-2A43-EF8B-98668E723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535" y="640080"/>
            <a:ext cx="4531994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95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CAC23D3-AE5D-9AA7-F38A-0F6412C6C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7" b="770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7" name="Rectangle 1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3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FD621C-BB68-FDCF-86B0-2E49F85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593004"/>
            <a:ext cx="10905059" cy="26512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The End Thank You For Your Time! Questions?</a:t>
            </a:r>
          </a:p>
        </p:txBody>
      </p:sp>
      <p:cxnSp>
        <p:nvCxnSpPr>
          <p:cNvPr id="28" name="Straight Connector 21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798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0CB113-E391-A1B3-5A72-69ED127C4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>
                <a:ea typeface="+mj-lt"/>
                <a:cs typeface="+mj-lt"/>
              </a:rPr>
              <a:t>Denali National Park</a:t>
            </a:r>
            <a:endParaRPr lang="en-US" sz="660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668AB2"/>
          </a:solidFill>
          <a:ln w="38100" cap="rnd">
            <a:solidFill>
              <a:srgbClr val="668AB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D89C43-903C-2C4A-CA8E-12DBD490B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3200" b="1">
                <a:latin typeface="The Serif Hand Black"/>
              </a:rPr>
              <a:t>Located in Alaska, USA</a:t>
            </a:r>
          </a:p>
          <a:p>
            <a:r>
              <a:rPr lang="en-US" sz="3200" b="1">
                <a:latin typeface="The Serif Hand Black"/>
              </a:rPr>
              <a:t>6 million acres of land</a:t>
            </a:r>
          </a:p>
          <a:p>
            <a:r>
              <a:rPr lang="en-US" sz="3200" b="1">
                <a:latin typeface="The Serif Hand Black"/>
              </a:rPr>
              <a:t>Receives 600,000 visitors each year.</a:t>
            </a:r>
          </a:p>
          <a:p>
            <a:r>
              <a:rPr lang="en-US" sz="3200" b="1">
                <a:latin typeface="The Serif Hand Black"/>
              </a:rPr>
              <a:t>Protect </a:t>
            </a:r>
            <a:r>
              <a:rPr lang="en-US" sz="3200" b="1">
                <a:latin typeface="The Serif Hand Black"/>
                <a:cs typeface="Times New Roman"/>
              </a:rPr>
              <a:t>aesthetic, function, and cultural values.</a:t>
            </a:r>
          </a:p>
          <a:p>
            <a:r>
              <a:rPr lang="en-US" sz="3200" b="1">
                <a:latin typeface="The Serif Hand Black"/>
                <a:cs typeface="Times New Roman"/>
              </a:rPr>
              <a:t>Local region supported by tourism</a:t>
            </a:r>
          </a:p>
        </p:txBody>
      </p:sp>
      <p:pic>
        <p:nvPicPr>
          <p:cNvPr id="4" name="Picture 4" descr="A picture containing mountain, sky, water, outdoor&#10;&#10;Description automatically generated">
            <a:extLst>
              <a:ext uri="{FF2B5EF4-FFF2-40B4-BE49-F238E27FC236}">
                <a16:creationId xmlns:a16="http://schemas.microsoft.com/office/drawing/2014/main" id="{543175C3-FD86-5AD3-7D50-8921C1FD9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70" r="2391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58090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28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EAC077-A284-ACC4-2021-59B5ED197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585" y="-488868"/>
            <a:ext cx="4584921" cy="1949815"/>
          </a:xfrm>
        </p:spPr>
        <p:txBody>
          <a:bodyPr anchor="b">
            <a:normAutofit/>
          </a:bodyPr>
          <a:lstStyle/>
          <a:p>
            <a:r>
              <a:rPr lang="en-US" sz="6000"/>
              <a:t>What Is SES</a:t>
            </a: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2BEC42DD-8A69-5BA2-C25A-1E6B23602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58" r="5017" b="2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43" name="Rectangle 6">
            <a:extLst>
              <a:ext uri="{FF2B5EF4-FFF2-40B4-BE49-F238E27FC236}">
                <a16:creationId xmlns:a16="http://schemas.microsoft.com/office/drawing/2014/main" id="{3EB27620-B0B1-4232-A055-99D347606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C2E7A1"/>
          </a:solidFill>
          <a:ln w="38100" cap="rnd">
            <a:solidFill>
              <a:srgbClr val="C2E7A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4F7D5-F565-8691-5AB4-AAF01BACC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0522" y="1861844"/>
            <a:ext cx="6182661" cy="302149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b="1">
                <a:latin typeface="The Serif Hand Black"/>
              </a:rPr>
              <a:t>Social Ecological Systems</a:t>
            </a:r>
          </a:p>
          <a:p>
            <a:pPr>
              <a:lnSpc>
                <a:spcPct val="100000"/>
              </a:lnSpc>
            </a:pPr>
            <a:r>
              <a:rPr lang="en-US" sz="3000" b="1">
                <a:latin typeface="The Serif Hand Black"/>
                <a:cs typeface="Times New Roman"/>
              </a:rPr>
              <a:t>"Humans and Nature”</a:t>
            </a:r>
          </a:p>
          <a:p>
            <a:pPr>
              <a:lnSpc>
                <a:spcPct val="100000"/>
              </a:lnSpc>
            </a:pPr>
            <a:r>
              <a:rPr lang="en-US" sz="3000">
                <a:latin typeface="The Serif Hand Black"/>
                <a:cs typeface="Times New Roman"/>
              </a:rPr>
              <a:t>interaction between humans and nature</a:t>
            </a:r>
          </a:p>
          <a:p>
            <a:pPr>
              <a:lnSpc>
                <a:spcPct val="100000"/>
              </a:lnSpc>
            </a:pPr>
            <a:r>
              <a:rPr lang="en-US" sz="3000">
                <a:latin typeface="The Serif Hand Black"/>
                <a:cs typeface="Times New Roman"/>
              </a:rPr>
              <a:t>proper management of the resources requires stakeholder engagement </a:t>
            </a:r>
          </a:p>
          <a:p>
            <a:pPr>
              <a:lnSpc>
                <a:spcPct val="100000"/>
              </a:lnSpc>
            </a:pPr>
            <a:r>
              <a:rPr lang="en-US" sz="3000">
                <a:latin typeface="The Serif Hand Black"/>
                <a:cs typeface="Times New Roman"/>
              </a:rPr>
              <a:t>National parks cannot function alone separate from social and ecological forces outside of the park but must function with those outside forces.</a:t>
            </a:r>
          </a:p>
        </p:txBody>
      </p:sp>
    </p:spTree>
    <p:extLst>
      <p:ext uri="{BB962C8B-B14F-4D97-AF65-F5344CB8AC3E}">
        <p14:creationId xmlns:p14="http://schemas.microsoft.com/office/powerpoint/2010/main" val="449484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828E4F-AD72-8353-EE5C-DFB9A1D76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7200"/>
              <a:t>Stakeholder and Community Engagement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072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EDBF74"/>
          </a:solidFill>
          <a:ln w="38100" cap="rnd">
            <a:solidFill>
              <a:srgbClr val="EDBF74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DEEE8-A39C-3F69-E228-8DF7DB181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b="1">
                <a:latin typeface="The Serif Hand Black"/>
                <a:cs typeface="Times New Roman"/>
              </a:rPr>
              <a:t>facilitation of community engagement is vital to a successful national park.</a:t>
            </a:r>
          </a:p>
          <a:p>
            <a:r>
              <a:rPr lang="en-US" sz="3000" b="1">
                <a:latin typeface="The Serif Hand Black"/>
                <a:cs typeface="Times New Roman"/>
              </a:rPr>
              <a:t>open communication early on  allows for full understanding equaling less push back.</a:t>
            </a:r>
          </a:p>
          <a:p>
            <a:r>
              <a:rPr lang="en-US" sz="3000" b="1">
                <a:latin typeface="The Serif Hand Black"/>
                <a:cs typeface="Times New Roman"/>
              </a:rPr>
              <a:t>Thousands of tourists support the local economies. </a:t>
            </a:r>
          </a:p>
          <a:p>
            <a:r>
              <a:rPr lang="en-US" sz="3000" b="1">
                <a:latin typeface="The Serif Hand Black"/>
                <a:cs typeface="Times New Roman"/>
              </a:rPr>
              <a:t>The values of those visiting must be upheld to keep visitors coming back.</a:t>
            </a:r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BA8BC3D2-27C1-F938-CF4C-54E017902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30" r="1622" b="-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86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CAF73-D308-7DED-6236-817B74201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Fuzzy Cognitive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4F16B-8C80-DE5A-9AF5-BCF73ED34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>
                <a:latin typeface="The Serif Hand Black"/>
                <a:cs typeface="Times New Roman"/>
              </a:rPr>
              <a:t>Obtaining data on how local people perceive SES in the national park.</a:t>
            </a:r>
          </a:p>
          <a:p>
            <a:r>
              <a:rPr lang="en-US" sz="3200" b="1">
                <a:latin typeface="The Serif Hand Black"/>
                <a:cs typeface="Times New Roman"/>
              </a:rPr>
              <a:t>Data collection method to understand locals perceived thoughts.</a:t>
            </a:r>
          </a:p>
          <a:p>
            <a:r>
              <a:rPr lang="en-US" sz="3200" b="1">
                <a:latin typeface="The Serif Hand Black"/>
                <a:cs typeface="Times New Roman"/>
              </a:rPr>
              <a:t>Done through both individual and group interviews on the topic of SES.</a:t>
            </a:r>
          </a:p>
          <a:p>
            <a:r>
              <a:rPr lang="en-US" sz="3200" b="1">
                <a:latin typeface="The Serif Hand Black"/>
                <a:ea typeface="+mn-lt"/>
                <a:cs typeface="Times New Roman"/>
              </a:rPr>
              <a:t>span socioeconomic, socio-cultural, and ecological dimensions,</a:t>
            </a:r>
          </a:p>
          <a:p>
            <a:r>
              <a:rPr lang="en-US" sz="3200" b="1">
                <a:latin typeface="The Serif Hand Black"/>
                <a:cs typeface="Times New Roman"/>
              </a:rPr>
              <a:t>Drivers of Change</a:t>
            </a:r>
          </a:p>
          <a:p>
            <a:r>
              <a:rPr lang="en-US" sz="3200">
                <a:latin typeface="The Serif Hand Black"/>
                <a:ea typeface="+mn-lt"/>
                <a:cs typeface="+mn-lt"/>
              </a:rPr>
              <a:t>Tourism, wilderness, subsistence, and sense of community most central to the system.</a:t>
            </a:r>
            <a:endParaRPr lang="en-US" sz="3200" b="1">
              <a:latin typeface="The Serif Hand Black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7676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47F46224-DB2C-2F04-6F6F-1B80B98F2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52" y="6047"/>
            <a:ext cx="10768780" cy="685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13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F47997-4165-DA7D-7504-562739173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US" sz="6600"/>
              <a:t>Front Country and Back Country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97AE6A"/>
          </a:solidFill>
          <a:ln w="38100" cap="rnd">
            <a:solidFill>
              <a:srgbClr val="97AE6A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9409C0A-9FAC-F397-5D2C-68A5EEEC9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000" b="1"/>
              <a:t>Front country within ½ mile of road and infrastructure</a:t>
            </a:r>
          </a:p>
          <a:p>
            <a:r>
              <a:rPr lang="en-US" sz="3000" b="1"/>
              <a:t>Back Country ½ of the road in the wilderness</a:t>
            </a:r>
          </a:p>
          <a:p>
            <a:r>
              <a:rPr lang="en-US" sz="3000" b="1"/>
              <a:t>87 sections of back country only 1600 permits</a:t>
            </a:r>
          </a:p>
          <a:p>
            <a:r>
              <a:rPr lang="en-US" sz="3000" b="1"/>
              <a:t>Two different views of the landscape</a:t>
            </a:r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9DD2F8B0-1137-082E-CC57-2E3E999E26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6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836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4DBAD-C6B7-60D0-E79B-18CEFB936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096" y="-209943"/>
            <a:ext cx="4818888" cy="1476801"/>
          </a:xfrm>
        </p:spPr>
        <p:txBody>
          <a:bodyPr anchor="b">
            <a:normAutofit/>
          </a:bodyPr>
          <a:lstStyle/>
          <a:p>
            <a:r>
              <a:rPr lang="en-US" sz="5600"/>
              <a:t>GPS Tracking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81825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65883D"/>
          </a:solidFill>
          <a:ln w="38100" cap="rnd">
            <a:solidFill>
              <a:srgbClr val="65883D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B2054D2-32A1-172C-917F-E1F2F63CA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1644" y="1266756"/>
            <a:ext cx="5436369" cy="355078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>
                <a:latin typeface="The Hand Bold"/>
                <a:cs typeface="Times New Roman"/>
              </a:rPr>
              <a:t>Majority of the recreation occurred very close to the park road.</a:t>
            </a:r>
          </a:p>
          <a:p>
            <a:pPr>
              <a:lnSpc>
                <a:spcPct val="100000"/>
              </a:lnSpc>
            </a:pPr>
            <a:r>
              <a:rPr lang="en-US" sz="3200" b="1">
                <a:latin typeface="The Hand Bold"/>
                <a:cs typeface="Times New Roman"/>
              </a:rPr>
              <a:t>Backcountry backpackers showed a very undispersed hiking and camping pattern.</a:t>
            </a:r>
          </a:p>
          <a:p>
            <a:pPr>
              <a:lnSpc>
                <a:spcPct val="100000"/>
              </a:lnSpc>
            </a:pPr>
            <a:r>
              <a:rPr lang="en-US" sz="3200" b="1">
                <a:latin typeface="The Hand Bold"/>
                <a:cs typeface="Times New Roman"/>
              </a:rPr>
              <a:t>Backcountry backpacking meant to increase dispersal and reduce environmental damages.</a:t>
            </a:r>
          </a:p>
          <a:p>
            <a:pPr>
              <a:lnSpc>
                <a:spcPct val="100000"/>
              </a:lnSpc>
            </a:pPr>
            <a:r>
              <a:rPr lang="en-US" sz="3200" b="1">
                <a:latin typeface="The Hand Bold"/>
                <a:cs typeface="Times New Roman"/>
              </a:rPr>
              <a:t>Users tend to do the opposite and use the same areas creating hot spot.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sz="3200" b="1">
                <a:latin typeface="The Hand Bold"/>
                <a:cs typeface="Times New Roman"/>
              </a:rPr>
              <a:t>Back country backpackers follow other routes and go to the same feature.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6436237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8237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2397DC72-612F-3618-0F6B-8645600BE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36" y="1770839"/>
            <a:ext cx="5458968" cy="331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13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859BFE-1619-8CDA-6BBD-5E8096C19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7200"/>
              <a:t>Climate Change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072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7375EB"/>
          </a:solidFill>
          <a:ln w="38100" cap="rnd">
            <a:solidFill>
              <a:srgbClr val="7375EB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2B35B-6767-283D-4ECA-1D14D4F25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>
                <a:latin typeface="The Serif Hand Black"/>
                <a:cs typeface="Times New Roman"/>
              </a:rPr>
              <a:t>Presented major challenges for national parks</a:t>
            </a:r>
          </a:p>
          <a:p>
            <a:r>
              <a:rPr lang="en-US" sz="3000">
                <a:latin typeface="The Serif Hand Black"/>
                <a:cs typeface="Times New Roman"/>
              </a:rPr>
              <a:t>Each park has a fine dynamic that must be maintained.</a:t>
            </a:r>
          </a:p>
          <a:p>
            <a:r>
              <a:rPr lang="en-US" sz="3000">
                <a:latin typeface="The Serif Hand Black"/>
                <a:cs typeface="Times New Roman"/>
              </a:rPr>
              <a:t>Pressure on stakeholders to communicate with local communities to determine what the best option.</a:t>
            </a:r>
          </a:p>
          <a:p>
            <a:r>
              <a:rPr lang="en-US" sz="3000">
                <a:latin typeface="The Serif Hand Black"/>
                <a:cs typeface="Times New Roman"/>
              </a:rPr>
              <a:t>Realized benefit to involving local communities in understanding the changes occurring</a:t>
            </a:r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0A4E319B-0DF3-129C-1A0C-2D20F5DF6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6" r="24526" b="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00615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500</Words>
  <Application>Microsoft Office PowerPoint</Application>
  <PresentationFormat>Widescreen</PresentationFormat>
  <Paragraphs>55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The Hand Bold</vt:lpstr>
      <vt:lpstr>The Serif Hand Black</vt:lpstr>
      <vt:lpstr>Arial</vt:lpstr>
      <vt:lpstr>Calibri</vt:lpstr>
      <vt:lpstr>Calibri Light</vt:lpstr>
      <vt:lpstr>Times New Roman</vt:lpstr>
      <vt:lpstr>SketchyVTI</vt:lpstr>
      <vt:lpstr>Social Ecological Systems in Denali National Park</vt:lpstr>
      <vt:lpstr>Denali National Park</vt:lpstr>
      <vt:lpstr>What Is SES</vt:lpstr>
      <vt:lpstr>Stakeholder and Community Engagement</vt:lpstr>
      <vt:lpstr>Fuzzy Cognitive mapping</vt:lpstr>
      <vt:lpstr>PowerPoint Presentation</vt:lpstr>
      <vt:lpstr>Front Country and Back Country</vt:lpstr>
      <vt:lpstr>GPS Tracking</vt:lpstr>
      <vt:lpstr>Climate Change</vt:lpstr>
      <vt:lpstr>Community Observation</vt:lpstr>
      <vt:lpstr>System resilience</vt:lpstr>
      <vt:lpstr>The End Thank You For Your Time!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Jiquan Chen</dc:creator>
  <cp:lastModifiedBy>Jiquan Chen</cp:lastModifiedBy>
  <cp:revision>8</cp:revision>
  <dcterms:created xsi:type="dcterms:W3CDTF">2023-04-24T23:15:36Z</dcterms:created>
  <dcterms:modified xsi:type="dcterms:W3CDTF">2023-04-26T16:13:32Z</dcterms:modified>
</cp:coreProperties>
</file>