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65" r:id="rId3"/>
    <p:sldId id="260" r:id="rId4"/>
    <p:sldId id="256" r:id="rId5"/>
    <p:sldId id="258" r:id="rId6"/>
    <p:sldId id="259" r:id="rId7"/>
    <p:sldId id="262" r:id="rId8"/>
    <p:sldId id="261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58431" autoAdjust="0"/>
  </p:normalViewPr>
  <p:slideViewPr>
    <p:cSldViewPr snapToGrid="0">
      <p:cViewPr varScale="1">
        <p:scale>
          <a:sx n="82" d="100"/>
          <a:sy n="82" d="100"/>
        </p:scale>
        <p:origin x="7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011799-70DD-4FBA-B751-CAE5A4263D1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E0D477E-185C-43C7-B96D-61489A47E83C}">
      <dgm:prSet/>
      <dgm:spPr/>
      <dgm:t>
        <a:bodyPr/>
        <a:lstStyle/>
        <a:p>
          <a:r>
            <a:rPr lang="en-US"/>
            <a:t>Without peri-coupling variables/relationships are omitted (e.g.):</a:t>
          </a:r>
        </a:p>
      </dgm:t>
    </dgm:pt>
    <dgm:pt modelId="{B1AC7A8F-DAF8-485F-B6A6-820F14EE7DB2}" type="parTrans" cxnId="{E083B396-882F-4DFA-9DB5-EA60FAE6D822}">
      <dgm:prSet/>
      <dgm:spPr/>
      <dgm:t>
        <a:bodyPr/>
        <a:lstStyle/>
        <a:p>
          <a:endParaRPr lang="en-US"/>
        </a:p>
      </dgm:t>
    </dgm:pt>
    <dgm:pt modelId="{A4D37BF5-98EC-4775-B169-FA5DCFB3C740}" type="sibTrans" cxnId="{E083B396-882F-4DFA-9DB5-EA60FAE6D822}">
      <dgm:prSet/>
      <dgm:spPr/>
      <dgm:t>
        <a:bodyPr/>
        <a:lstStyle/>
        <a:p>
          <a:endParaRPr lang="en-US"/>
        </a:p>
      </dgm:t>
    </dgm:pt>
    <dgm:pt modelId="{9AC84BE9-5963-473A-AE3E-AC219E6720C0}">
      <dgm:prSet/>
      <dgm:spPr/>
      <dgm:t>
        <a:bodyPr/>
        <a:lstStyle/>
        <a:p>
          <a:r>
            <a:rPr lang="en-US"/>
            <a:t>Tourism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Quality of life</a:t>
          </a:r>
        </a:p>
      </dgm:t>
    </dgm:pt>
    <dgm:pt modelId="{55B456BD-D3F4-4E66-9829-4E13FA00F7D1}" type="parTrans" cxnId="{A741D2DF-CCD9-4F14-8AA1-7231FA1D8D92}">
      <dgm:prSet/>
      <dgm:spPr/>
      <dgm:t>
        <a:bodyPr/>
        <a:lstStyle/>
        <a:p>
          <a:endParaRPr lang="en-US"/>
        </a:p>
      </dgm:t>
    </dgm:pt>
    <dgm:pt modelId="{40F20CD8-2428-4B9C-8417-ACAD189C1F3B}" type="sibTrans" cxnId="{A741D2DF-CCD9-4F14-8AA1-7231FA1D8D92}">
      <dgm:prSet/>
      <dgm:spPr/>
      <dgm:t>
        <a:bodyPr/>
        <a:lstStyle/>
        <a:p>
          <a:endParaRPr lang="en-US"/>
        </a:p>
      </dgm:t>
    </dgm:pt>
    <dgm:pt modelId="{FCD2B3DC-83A4-4E87-B873-A4CB5F79759F}">
      <dgm:prSet/>
      <dgm:spPr/>
      <dgm:t>
        <a:bodyPr/>
        <a:lstStyle/>
        <a:p>
          <a:r>
            <a:rPr lang="en-US"/>
            <a:t>Degradation of the Cerrado</a:t>
          </a:r>
        </a:p>
      </dgm:t>
    </dgm:pt>
    <dgm:pt modelId="{DE414EE8-9FF7-47E8-83B6-A0305570AB30}" type="parTrans" cxnId="{69E8C9F8-48C7-4551-9D97-5DED5B1F1706}">
      <dgm:prSet/>
      <dgm:spPr/>
      <dgm:t>
        <a:bodyPr/>
        <a:lstStyle/>
        <a:p>
          <a:endParaRPr lang="en-US"/>
        </a:p>
      </dgm:t>
    </dgm:pt>
    <dgm:pt modelId="{32E054DA-AF79-419E-8C28-AC1ABC205126}" type="sibTrans" cxnId="{69E8C9F8-48C7-4551-9D97-5DED5B1F1706}">
      <dgm:prSet/>
      <dgm:spPr/>
      <dgm:t>
        <a:bodyPr/>
        <a:lstStyle/>
        <a:p>
          <a:endParaRPr lang="en-US"/>
        </a:p>
      </dgm:t>
    </dgm:pt>
    <dgm:pt modelId="{AB3E2110-C968-4393-8CC0-986E89ABC3D1}">
      <dgm:prSet/>
      <dgm:spPr/>
      <dgm:t>
        <a:bodyPr/>
        <a:lstStyle/>
        <a:p>
          <a:r>
            <a:rPr lang="en-US"/>
            <a:t>Amazonian deforestation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Regional/national hydrologic cycle</a:t>
          </a:r>
        </a:p>
      </dgm:t>
    </dgm:pt>
    <dgm:pt modelId="{D63D9D53-F4F8-4FB2-9AFD-C3396A650400}" type="parTrans" cxnId="{567FB0CF-5BA5-4456-9340-09D92F7EADEF}">
      <dgm:prSet/>
      <dgm:spPr/>
      <dgm:t>
        <a:bodyPr/>
        <a:lstStyle/>
        <a:p>
          <a:endParaRPr lang="en-US"/>
        </a:p>
      </dgm:t>
    </dgm:pt>
    <dgm:pt modelId="{83F11622-556C-4C69-A00B-5704A2AB466D}" type="sibTrans" cxnId="{567FB0CF-5BA5-4456-9340-09D92F7EADEF}">
      <dgm:prSet/>
      <dgm:spPr/>
      <dgm:t>
        <a:bodyPr/>
        <a:lstStyle/>
        <a:p>
          <a:endParaRPr lang="en-US"/>
        </a:p>
      </dgm:t>
    </dgm:pt>
    <dgm:pt modelId="{B332DDCF-B01E-4927-A2E4-C3B257F8FB79}">
      <dgm:prSet/>
      <dgm:spPr/>
      <dgm:t>
        <a:bodyPr/>
        <a:lstStyle/>
        <a:p>
          <a:r>
            <a:rPr lang="en-US"/>
            <a:t>Hydropower/Energy Creation</a:t>
          </a:r>
        </a:p>
      </dgm:t>
    </dgm:pt>
    <dgm:pt modelId="{BE29A7D4-1C15-4EE9-BA88-1461976B9EE4}" type="parTrans" cxnId="{F4C348DC-C213-4B78-B189-E0E05B4B940C}">
      <dgm:prSet/>
      <dgm:spPr/>
      <dgm:t>
        <a:bodyPr/>
        <a:lstStyle/>
        <a:p>
          <a:endParaRPr lang="en-US"/>
        </a:p>
      </dgm:t>
    </dgm:pt>
    <dgm:pt modelId="{B9A34668-C085-4660-92C6-3C80A5F38E0E}" type="sibTrans" cxnId="{F4C348DC-C213-4B78-B189-E0E05B4B940C}">
      <dgm:prSet/>
      <dgm:spPr/>
      <dgm:t>
        <a:bodyPr/>
        <a:lstStyle/>
        <a:p>
          <a:endParaRPr lang="en-US"/>
        </a:p>
      </dgm:t>
    </dgm:pt>
    <dgm:pt modelId="{2C231A4A-CECF-4660-A461-BE7D4E7AFB9A}">
      <dgm:prSet/>
      <dgm:spPr/>
      <dgm:t>
        <a:bodyPr/>
        <a:lstStyle/>
        <a:p>
          <a:r>
            <a:rPr lang="en-US"/>
            <a:t>GDP</a:t>
          </a:r>
        </a:p>
      </dgm:t>
    </dgm:pt>
    <dgm:pt modelId="{3D186B01-5338-472B-A51D-0D1DC5ECB8FB}" type="parTrans" cxnId="{8564F9ED-69DE-4A0F-B067-164BFE82B045}">
      <dgm:prSet/>
      <dgm:spPr/>
      <dgm:t>
        <a:bodyPr/>
        <a:lstStyle/>
        <a:p>
          <a:endParaRPr lang="en-US"/>
        </a:p>
      </dgm:t>
    </dgm:pt>
    <dgm:pt modelId="{BD50635E-2B0D-4227-8368-07A8D7432B2D}" type="sibTrans" cxnId="{8564F9ED-69DE-4A0F-B067-164BFE82B045}">
      <dgm:prSet/>
      <dgm:spPr/>
      <dgm:t>
        <a:bodyPr/>
        <a:lstStyle/>
        <a:p>
          <a:endParaRPr lang="en-US"/>
        </a:p>
      </dgm:t>
    </dgm:pt>
    <dgm:pt modelId="{3D12D144-C851-4A9B-9452-07747282C2C8}">
      <dgm:prSet/>
      <dgm:spPr/>
      <dgm:t>
        <a:bodyPr/>
        <a:lstStyle/>
        <a:p>
          <a:r>
            <a:rPr lang="en-US"/>
            <a:t>Consumers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political approval</a:t>
          </a:r>
        </a:p>
      </dgm:t>
    </dgm:pt>
    <dgm:pt modelId="{6DAE0A8E-035E-417F-8F9F-6238412771FA}" type="parTrans" cxnId="{742DE76C-108C-401C-AD1E-F3BF046EAD32}">
      <dgm:prSet/>
      <dgm:spPr/>
      <dgm:t>
        <a:bodyPr/>
        <a:lstStyle/>
        <a:p>
          <a:endParaRPr lang="en-US"/>
        </a:p>
      </dgm:t>
    </dgm:pt>
    <dgm:pt modelId="{C81E7CA5-9356-453A-8E31-46C5B75D3CFB}" type="sibTrans" cxnId="{742DE76C-108C-401C-AD1E-F3BF046EAD32}">
      <dgm:prSet/>
      <dgm:spPr/>
      <dgm:t>
        <a:bodyPr/>
        <a:lstStyle/>
        <a:p>
          <a:endParaRPr lang="en-US"/>
        </a:p>
      </dgm:t>
    </dgm:pt>
    <dgm:pt modelId="{980540F7-83ED-4BED-A222-7A1B3FB8FEC3}">
      <dgm:prSet/>
      <dgm:spPr/>
      <dgm:t>
        <a:bodyPr/>
        <a:lstStyle/>
        <a:p>
          <a:r>
            <a:rPr lang="en-US"/>
            <a:t>Without telecoupling variables/relationships are omitted:</a:t>
          </a:r>
        </a:p>
      </dgm:t>
    </dgm:pt>
    <dgm:pt modelId="{632F5ADD-9BF2-4852-ADF2-D2537131CAA8}" type="parTrans" cxnId="{3321D66E-BBD3-46B1-93F8-7E3B95752461}">
      <dgm:prSet/>
      <dgm:spPr/>
      <dgm:t>
        <a:bodyPr/>
        <a:lstStyle/>
        <a:p>
          <a:endParaRPr lang="en-US"/>
        </a:p>
      </dgm:t>
    </dgm:pt>
    <dgm:pt modelId="{E8D6695B-6609-482B-B479-C570C27A0A3B}" type="sibTrans" cxnId="{3321D66E-BBD3-46B1-93F8-7E3B95752461}">
      <dgm:prSet/>
      <dgm:spPr/>
      <dgm:t>
        <a:bodyPr/>
        <a:lstStyle/>
        <a:p>
          <a:endParaRPr lang="en-US"/>
        </a:p>
      </dgm:t>
    </dgm:pt>
    <dgm:pt modelId="{582FACB8-F34F-45A9-8201-6A6D01B565B2}">
      <dgm:prSet/>
      <dgm:spPr/>
      <dgm:t>
        <a:bodyPr/>
        <a:lstStyle/>
        <a:p>
          <a:r>
            <a:rPr lang="en-US"/>
            <a:t>International demand</a:t>
          </a:r>
        </a:p>
      </dgm:t>
    </dgm:pt>
    <dgm:pt modelId="{884E5E30-A677-4779-9A91-3FE59BC8F4A9}" type="parTrans" cxnId="{00F922B7-5D21-4A8C-B70B-CB0037D9DB72}">
      <dgm:prSet/>
      <dgm:spPr/>
      <dgm:t>
        <a:bodyPr/>
        <a:lstStyle/>
        <a:p>
          <a:endParaRPr lang="en-US"/>
        </a:p>
      </dgm:t>
    </dgm:pt>
    <dgm:pt modelId="{98534DCD-36A5-4F6C-AB60-3B02C052E756}" type="sibTrans" cxnId="{00F922B7-5D21-4A8C-B70B-CB0037D9DB72}">
      <dgm:prSet/>
      <dgm:spPr/>
      <dgm:t>
        <a:bodyPr/>
        <a:lstStyle/>
        <a:p>
          <a:endParaRPr lang="en-US"/>
        </a:p>
      </dgm:t>
    </dgm:pt>
    <dgm:pt modelId="{7B62CE9B-CAFE-4CEA-BD80-E45698911562}">
      <dgm:prSet/>
      <dgm:spPr/>
      <dgm:t>
        <a:bodyPr/>
        <a:lstStyle/>
        <a:p>
          <a:r>
            <a:rPr lang="en-US"/>
            <a:t>Policy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export/import</a:t>
          </a:r>
        </a:p>
      </dgm:t>
    </dgm:pt>
    <dgm:pt modelId="{5F4E57FD-AC9D-4883-B884-37F4A1F4F001}" type="parTrans" cxnId="{51D08F10-EADF-47FA-9767-E23F4033F37D}">
      <dgm:prSet/>
      <dgm:spPr/>
      <dgm:t>
        <a:bodyPr/>
        <a:lstStyle/>
        <a:p>
          <a:endParaRPr lang="en-US"/>
        </a:p>
      </dgm:t>
    </dgm:pt>
    <dgm:pt modelId="{B5788F5F-9FCB-4BD3-9042-06B48B7464ED}" type="sibTrans" cxnId="{51D08F10-EADF-47FA-9767-E23F4033F37D}">
      <dgm:prSet/>
      <dgm:spPr/>
      <dgm:t>
        <a:bodyPr/>
        <a:lstStyle/>
        <a:p>
          <a:endParaRPr lang="en-US"/>
        </a:p>
      </dgm:t>
    </dgm:pt>
    <dgm:pt modelId="{D9A0F381-273A-48C3-BFED-700AFFE708DD}">
      <dgm:prSet/>
      <dgm:spPr/>
      <dgm:t>
        <a:bodyPr/>
        <a:lstStyle/>
        <a:p>
          <a:r>
            <a:rPr lang="en-US"/>
            <a:t>Other nations</a:t>
          </a:r>
        </a:p>
      </dgm:t>
    </dgm:pt>
    <dgm:pt modelId="{6F77FE4E-B841-4C02-B501-3AC2E1A8A75D}" type="parTrans" cxnId="{CAFFBEB1-0457-4D6E-A3E4-2C0E3EE5BAAD}">
      <dgm:prSet/>
      <dgm:spPr/>
      <dgm:t>
        <a:bodyPr/>
        <a:lstStyle/>
        <a:p>
          <a:endParaRPr lang="en-US"/>
        </a:p>
      </dgm:t>
    </dgm:pt>
    <dgm:pt modelId="{1B4E8576-A3DA-48E2-958E-0818C79D54E7}" type="sibTrans" cxnId="{CAFFBEB1-0457-4D6E-A3E4-2C0E3EE5BAAD}">
      <dgm:prSet/>
      <dgm:spPr/>
      <dgm:t>
        <a:bodyPr/>
        <a:lstStyle/>
        <a:p>
          <a:endParaRPr lang="en-US"/>
        </a:p>
      </dgm:t>
    </dgm:pt>
    <dgm:pt modelId="{3E5F12D8-2E2D-4A08-978C-EFFD1CB9A326}">
      <dgm:prSet/>
      <dgm:spPr/>
      <dgm:t>
        <a:bodyPr/>
        <a:lstStyle/>
        <a:p>
          <a:r>
            <a:rPr lang="en-US"/>
            <a:t>International policy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regional policy</a:t>
          </a:r>
        </a:p>
      </dgm:t>
    </dgm:pt>
    <dgm:pt modelId="{28491710-D482-4E06-B5A3-AC33FDC6AFD4}" type="parTrans" cxnId="{FA7233F8-73FD-483C-90C1-6C40EA349045}">
      <dgm:prSet/>
      <dgm:spPr/>
      <dgm:t>
        <a:bodyPr/>
        <a:lstStyle/>
        <a:p>
          <a:endParaRPr lang="en-US"/>
        </a:p>
      </dgm:t>
    </dgm:pt>
    <dgm:pt modelId="{1D460076-2AC8-42BB-962C-0160BA13E4A6}" type="sibTrans" cxnId="{FA7233F8-73FD-483C-90C1-6C40EA349045}">
      <dgm:prSet/>
      <dgm:spPr/>
      <dgm:t>
        <a:bodyPr/>
        <a:lstStyle/>
        <a:p>
          <a:endParaRPr lang="en-US"/>
        </a:p>
      </dgm:t>
    </dgm:pt>
    <dgm:pt modelId="{6D8F9F69-82CD-4478-9C02-BB8FB1C5BF54}">
      <dgm:prSet/>
      <dgm:spPr/>
      <dgm:t>
        <a:bodyPr/>
        <a:lstStyle/>
        <a:p>
          <a:r>
            <a:rPr lang="en-US"/>
            <a:t>Climate Change</a:t>
          </a:r>
        </a:p>
      </dgm:t>
    </dgm:pt>
    <dgm:pt modelId="{0760BB95-66DC-45C9-87C0-ECF45A5E63C3}" type="parTrans" cxnId="{60B0E357-0324-46B3-9E06-787446DE33B5}">
      <dgm:prSet/>
      <dgm:spPr/>
      <dgm:t>
        <a:bodyPr/>
        <a:lstStyle/>
        <a:p>
          <a:endParaRPr lang="en-US"/>
        </a:p>
      </dgm:t>
    </dgm:pt>
    <dgm:pt modelId="{8C3B5F50-2FEB-4510-89B6-078C665EAB00}" type="sibTrans" cxnId="{60B0E357-0324-46B3-9E06-787446DE33B5}">
      <dgm:prSet/>
      <dgm:spPr/>
      <dgm:t>
        <a:bodyPr/>
        <a:lstStyle/>
        <a:p>
          <a:endParaRPr lang="en-US"/>
        </a:p>
      </dgm:t>
    </dgm:pt>
    <dgm:pt modelId="{254811B6-D560-4926-802A-741846B495A5}">
      <dgm:prSet/>
      <dgm:spPr/>
      <dgm:t>
        <a:bodyPr/>
        <a:lstStyle/>
        <a:p>
          <a:r>
            <a:rPr lang="en-US"/>
            <a:t>Regional hydrologic cycle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Climate change</a:t>
          </a:r>
        </a:p>
      </dgm:t>
    </dgm:pt>
    <dgm:pt modelId="{F145B5FE-B63B-43B1-B20B-C01180F08E7C}" type="parTrans" cxnId="{02E8151B-FBEC-4AF3-8941-24051E123CCB}">
      <dgm:prSet/>
      <dgm:spPr/>
      <dgm:t>
        <a:bodyPr/>
        <a:lstStyle/>
        <a:p>
          <a:endParaRPr lang="en-US"/>
        </a:p>
      </dgm:t>
    </dgm:pt>
    <dgm:pt modelId="{A0C1A4C8-D018-4AD3-83DF-5600F90F8F2C}" type="sibTrans" cxnId="{02E8151B-FBEC-4AF3-8941-24051E123CCB}">
      <dgm:prSet/>
      <dgm:spPr/>
      <dgm:t>
        <a:bodyPr/>
        <a:lstStyle/>
        <a:p>
          <a:endParaRPr lang="en-US"/>
        </a:p>
      </dgm:t>
    </dgm:pt>
    <dgm:pt modelId="{AC9E9F94-51A6-4C27-B3E6-9275CAAB8164}">
      <dgm:prSet/>
      <dgm:spPr/>
      <dgm:t>
        <a:bodyPr/>
        <a:lstStyle/>
        <a:p>
          <a:r>
            <a:rPr lang="en-US"/>
            <a:t>Without meta-coupling variables/relationships are omitted:</a:t>
          </a:r>
        </a:p>
      </dgm:t>
    </dgm:pt>
    <dgm:pt modelId="{8DE2A2A5-C046-48B5-B8FA-00FA95D3CA65}" type="parTrans" cxnId="{8DE5F8DF-A871-49FF-89DD-FFFF35147F5D}">
      <dgm:prSet/>
      <dgm:spPr/>
      <dgm:t>
        <a:bodyPr/>
        <a:lstStyle/>
        <a:p>
          <a:endParaRPr lang="en-US"/>
        </a:p>
      </dgm:t>
    </dgm:pt>
    <dgm:pt modelId="{2730C67A-AE09-43D2-9C96-89E8679B5813}" type="sibTrans" cxnId="{8DE5F8DF-A871-49FF-89DD-FFFF35147F5D}">
      <dgm:prSet/>
      <dgm:spPr/>
      <dgm:t>
        <a:bodyPr/>
        <a:lstStyle/>
        <a:p>
          <a:endParaRPr lang="en-US"/>
        </a:p>
      </dgm:t>
    </dgm:pt>
    <dgm:pt modelId="{E4BDA0B7-C30C-4D2D-8FB0-4AFE5068430C}">
      <dgm:prSet/>
      <dgm:spPr/>
      <dgm:t>
        <a:bodyPr/>
        <a:lstStyle/>
        <a:p>
          <a:r>
            <a:rPr lang="en-US"/>
            <a:t>Climate change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quality of life</a:t>
          </a:r>
        </a:p>
      </dgm:t>
    </dgm:pt>
    <dgm:pt modelId="{2C0DD5E0-6792-4BE0-B02C-DB9ED605A23A}" type="parTrans" cxnId="{CB319D3C-BCF7-47FE-9B6E-E4CDBC21FCCE}">
      <dgm:prSet/>
      <dgm:spPr/>
      <dgm:t>
        <a:bodyPr/>
        <a:lstStyle/>
        <a:p>
          <a:endParaRPr lang="en-US"/>
        </a:p>
      </dgm:t>
    </dgm:pt>
    <dgm:pt modelId="{274D045C-FBEB-457E-BBB4-E7BC1C36D357}" type="sibTrans" cxnId="{CB319D3C-BCF7-47FE-9B6E-E4CDBC21FCCE}">
      <dgm:prSet/>
      <dgm:spPr/>
      <dgm:t>
        <a:bodyPr/>
        <a:lstStyle/>
        <a:p>
          <a:endParaRPr lang="en-US"/>
        </a:p>
      </dgm:t>
    </dgm:pt>
    <dgm:pt modelId="{F8D68D7F-17D1-4D06-815B-01AAB0EE4580}">
      <dgm:prSet/>
      <dgm:spPr/>
      <dgm:t>
        <a:bodyPr/>
        <a:lstStyle/>
        <a:p>
          <a:r>
            <a:rPr lang="en-US"/>
            <a:t>Amazonian deforestation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Climate change</a:t>
          </a:r>
        </a:p>
      </dgm:t>
    </dgm:pt>
    <dgm:pt modelId="{672B026D-8093-4CF5-8E0E-DD1D253F1042}" type="parTrans" cxnId="{0D5D6A7E-BBC5-41A3-959E-647E1F54CD92}">
      <dgm:prSet/>
      <dgm:spPr/>
      <dgm:t>
        <a:bodyPr/>
        <a:lstStyle/>
        <a:p>
          <a:endParaRPr lang="en-US"/>
        </a:p>
      </dgm:t>
    </dgm:pt>
    <dgm:pt modelId="{A6EF4E94-BA4E-4BB2-95F9-CDD31EC0490D}" type="sibTrans" cxnId="{0D5D6A7E-BBC5-41A3-959E-647E1F54CD92}">
      <dgm:prSet/>
      <dgm:spPr/>
      <dgm:t>
        <a:bodyPr/>
        <a:lstStyle/>
        <a:p>
          <a:endParaRPr lang="en-US"/>
        </a:p>
      </dgm:t>
    </dgm:pt>
    <dgm:pt modelId="{126CE3A2-57B5-4C8E-AE07-B477BB8E9E9D}">
      <dgm:prSet/>
      <dgm:spPr/>
      <dgm:t>
        <a:bodyPr/>
        <a:lstStyle/>
        <a:p>
          <a:r>
            <a:rPr lang="en-US"/>
            <a:t>Climate change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human-cattle disease</a:t>
          </a:r>
        </a:p>
      </dgm:t>
    </dgm:pt>
    <dgm:pt modelId="{0E24AF7B-1A17-46A8-86CE-8C6B6E3529B7}" type="parTrans" cxnId="{C2FDDD6E-EF42-41DC-868B-BEC391D2A5B1}">
      <dgm:prSet/>
      <dgm:spPr/>
      <dgm:t>
        <a:bodyPr/>
        <a:lstStyle/>
        <a:p>
          <a:endParaRPr lang="en-US"/>
        </a:p>
      </dgm:t>
    </dgm:pt>
    <dgm:pt modelId="{ACB77892-00F4-41B1-967F-7CF0E0318233}" type="sibTrans" cxnId="{C2FDDD6E-EF42-41DC-868B-BEC391D2A5B1}">
      <dgm:prSet/>
      <dgm:spPr/>
      <dgm:t>
        <a:bodyPr/>
        <a:lstStyle/>
        <a:p>
          <a:endParaRPr lang="en-US"/>
        </a:p>
      </dgm:t>
    </dgm:pt>
    <dgm:pt modelId="{13787E0A-1057-4924-88D7-8AE0B1A62C12}">
      <dgm:prSet/>
      <dgm:spPr/>
      <dgm:t>
        <a:bodyPr/>
        <a:lstStyle/>
        <a:p>
          <a:r>
            <a:rPr lang="en-US"/>
            <a:t>Agricultural production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export/import</a:t>
          </a:r>
        </a:p>
      </dgm:t>
    </dgm:pt>
    <dgm:pt modelId="{3E580005-F213-452F-9FD3-21180A4B65A9}" type="parTrans" cxnId="{E014ED44-12D8-4C55-96FF-A2802A8E9E87}">
      <dgm:prSet/>
      <dgm:spPr/>
      <dgm:t>
        <a:bodyPr/>
        <a:lstStyle/>
        <a:p>
          <a:endParaRPr lang="en-US"/>
        </a:p>
      </dgm:t>
    </dgm:pt>
    <dgm:pt modelId="{20E162A6-1214-4B4F-835F-EB3909156992}" type="sibTrans" cxnId="{E014ED44-12D8-4C55-96FF-A2802A8E9E87}">
      <dgm:prSet/>
      <dgm:spPr/>
      <dgm:t>
        <a:bodyPr/>
        <a:lstStyle/>
        <a:p>
          <a:endParaRPr lang="en-US"/>
        </a:p>
      </dgm:t>
    </dgm:pt>
    <dgm:pt modelId="{40CEAB9B-A284-489D-B95D-ED289B009795}">
      <dgm:prSet/>
      <dgm:spPr/>
      <dgm:t>
        <a:bodyPr/>
        <a:lstStyle/>
        <a:p>
          <a:r>
            <a:rPr lang="en-US"/>
            <a:t>Climate change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Agricultural production</a:t>
          </a:r>
        </a:p>
      </dgm:t>
    </dgm:pt>
    <dgm:pt modelId="{DF337549-9042-4328-8C31-7CB3D112FB05}" type="parTrans" cxnId="{9DEECA6B-5B8A-48FC-989C-14A0A643C83F}">
      <dgm:prSet/>
      <dgm:spPr/>
      <dgm:t>
        <a:bodyPr/>
        <a:lstStyle/>
        <a:p>
          <a:endParaRPr lang="en-US"/>
        </a:p>
      </dgm:t>
    </dgm:pt>
    <dgm:pt modelId="{EDA22863-1877-47D5-9688-80B012C02EE0}" type="sibTrans" cxnId="{9DEECA6B-5B8A-48FC-989C-14A0A643C83F}">
      <dgm:prSet/>
      <dgm:spPr/>
      <dgm:t>
        <a:bodyPr/>
        <a:lstStyle/>
        <a:p>
          <a:endParaRPr lang="en-US"/>
        </a:p>
      </dgm:t>
    </dgm:pt>
    <dgm:pt modelId="{13F516B3-787A-4B0E-943D-4E5C2C433B3D}" type="pres">
      <dgm:prSet presAssocID="{06011799-70DD-4FBA-B751-CAE5A4263D1F}" presName="linear" presStyleCnt="0">
        <dgm:presLayoutVars>
          <dgm:dir/>
          <dgm:animLvl val="lvl"/>
          <dgm:resizeHandles val="exact"/>
        </dgm:presLayoutVars>
      </dgm:prSet>
      <dgm:spPr/>
    </dgm:pt>
    <dgm:pt modelId="{B30D4411-89FE-456A-9348-9610D8F8B5A1}" type="pres">
      <dgm:prSet presAssocID="{8E0D477E-185C-43C7-B96D-61489A47E83C}" presName="parentLin" presStyleCnt="0"/>
      <dgm:spPr/>
    </dgm:pt>
    <dgm:pt modelId="{CC38F247-9448-4348-B17E-A595113C1C2A}" type="pres">
      <dgm:prSet presAssocID="{8E0D477E-185C-43C7-B96D-61489A47E83C}" presName="parentLeftMargin" presStyleLbl="node1" presStyleIdx="0" presStyleCnt="3"/>
      <dgm:spPr/>
    </dgm:pt>
    <dgm:pt modelId="{4AE71EEA-3969-4CE6-967E-C04F0986AA71}" type="pres">
      <dgm:prSet presAssocID="{8E0D477E-185C-43C7-B96D-61489A47E83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7ECEF93-CF6D-4359-BDDD-E48A21B96BA2}" type="pres">
      <dgm:prSet presAssocID="{8E0D477E-185C-43C7-B96D-61489A47E83C}" presName="negativeSpace" presStyleCnt="0"/>
      <dgm:spPr/>
    </dgm:pt>
    <dgm:pt modelId="{AF69CBAB-98F7-40B5-8393-E1E5E9F09728}" type="pres">
      <dgm:prSet presAssocID="{8E0D477E-185C-43C7-B96D-61489A47E83C}" presName="childText" presStyleLbl="conFgAcc1" presStyleIdx="0" presStyleCnt="3">
        <dgm:presLayoutVars>
          <dgm:bulletEnabled val="1"/>
        </dgm:presLayoutVars>
      </dgm:prSet>
      <dgm:spPr/>
    </dgm:pt>
    <dgm:pt modelId="{45FCE0DE-24E1-47B4-9A96-A661F59BAE1A}" type="pres">
      <dgm:prSet presAssocID="{A4D37BF5-98EC-4775-B169-FA5DCFB3C740}" presName="spaceBetweenRectangles" presStyleCnt="0"/>
      <dgm:spPr/>
    </dgm:pt>
    <dgm:pt modelId="{686A0731-0C72-43E4-977B-710DFA72BFBF}" type="pres">
      <dgm:prSet presAssocID="{980540F7-83ED-4BED-A222-7A1B3FB8FEC3}" presName="parentLin" presStyleCnt="0"/>
      <dgm:spPr/>
    </dgm:pt>
    <dgm:pt modelId="{197B7C03-3E81-4854-AD2C-1293C4047F87}" type="pres">
      <dgm:prSet presAssocID="{980540F7-83ED-4BED-A222-7A1B3FB8FEC3}" presName="parentLeftMargin" presStyleLbl="node1" presStyleIdx="0" presStyleCnt="3"/>
      <dgm:spPr/>
    </dgm:pt>
    <dgm:pt modelId="{F1EC22B8-8072-4FC9-8B00-419C65EF7FFA}" type="pres">
      <dgm:prSet presAssocID="{980540F7-83ED-4BED-A222-7A1B3FB8FE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0988E38-F2B3-41EE-9FB7-916D82EA9848}" type="pres">
      <dgm:prSet presAssocID="{980540F7-83ED-4BED-A222-7A1B3FB8FEC3}" presName="negativeSpace" presStyleCnt="0"/>
      <dgm:spPr/>
    </dgm:pt>
    <dgm:pt modelId="{071839D0-D190-4335-BD9F-C26F5B901454}" type="pres">
      <dgm:prSet presAssocID="{980540F7-83ED-4BED-A222-7A1B3FB8FEC3}" presName="childText" presStyleLbl="conFgAcc1" presStyleIdx="1" presStyleCnt="3">
        <dgm:presLayoutVars>
          <dgm:bulletEnabled val="1"/>
        </dgm:presLayoutVars>
      </dgm:prSet>
      <dgm:spPr/>
    </dgm:pt>
    <dgm:pt modelId="{3868C930-6409-4490-A436-D92B6E7190BB}" type="pres">
      <dgm:prSet presAssocID="{E8D6695B-6609-482B-B479-C570C27A0A3B}" presName="spaceBetweenRectangles" presStyleCnt="0"/>
      <dgm:spPr/>
    </dgm:pt>
    <dgm:pt modelId="{E0F9C1B1-66FE-4486-B37E-E04263E16C87}" type="pres">
      <dgm:prSet presAssocID="{AC9E9F94-51A6-4C27-B3E6-9275CAAB8164}" presName="parentLin" presStyleCnt="0"/>
      <dgm:spPr/>
    </dgm:pt>
    <dgm:pt modelId="{0D093B32-AB0E-43D4-BBCB-8BCE1E5F861E}" type="pres">
      <dgm:prSet presAssocID="{AC9E9F94-51A6-4C27-B3E6-9275CAAB8164}" presName="parentLeftMargin" presStyleLbl="node1" presStyleIdx="1" presStyleCnt="3"/>
      <dgm:spPr/>
    </dgm:pt>
    <dgm:pt modelId="{0EF8F0A3-2750-48C8-BE41-35FA1ADC8738}" type="pres">
      <dgm:prSet presAssocID="{AC9E9F94-51A6-4C27-B3E6-9275CAAB816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1C11FA5-3093-4F25-BBFB-B4FE4AB02B00}" type="pres">
      <dgm:prSet presAssocID="{AC9E9F94-51A6-4C27-B3E6-9275CAAB8164}" presName="negativeSpace" presStyleCnt="0"/>
      <dgm:spPr/>
    </dgm:pt>
    <dgm:pt modelId="{01597631-80F2-491C-BBF4-2FD3A9843B4F}" type="pres">
      <dgm:prSet presAssocID="{AC9E9F94-51A6-4C27-B3E6-9275CAAB816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1D08F10-EADF-47FA-9767-E23F4033F37D}" srcId="{980540F7-83ED-4BED-A222-7A1B3FB8FEC3}" destId="{7B62CE9B-CAFE-4CEA-BD80-E45698911562}" srcOrd="1" destOrd="0" parTransId="{5F4E57FD-AC9D-4883-B884-37F4A1F4F001}" sibTransId="{B5788F5F-9FCB-4BD3-9042-06B48B7464ED}"/>
    <dgm:cxn modelId="{02E8151B-FBEC-4AF3-8941-24051E123CCB}" srcId="{980540F7-83ED-4BED-A222-7A1B3FB8FEC3}" destId="{254811B6-D560-4926-802A-741846B495A5}" srcOrd="5" destOrd="0" parTransId="{F145B5FE-B63B-43B1-B20B-C01180F08E7C}" sibTransId="{A0C1A4C8-D018-4AD3-83DF-5600F90F8F2C}"/>
    <dgm:cxn modelId="{CB319D3C-BCF7-47FE-9B6E-E4CDBC21FCCE}" srcId="{AC9E9F94-51A6-4C27-B3E6-9275CAAB8164}" destId="{E4BDA0B7-C30C-4D2D-8FB0-4AFE5068430C}" srcOrd="0" destOrd="0" parTransId="{2C0DD5E0-6792-4BE0-B02C-DB9ED605A23A}" sibTransId="{274D045C-FBEB-457E-BBB4-E7BC1C36D357}"/>
    <dgm:cxn modelId="{57E6645E-0D9D-4105-91B8-AFE3770CEEDD}" type="presOf" srcId="{13787E0A-1057-4924-88D7-8AE0B1A62C12}" destId="{01597631-80F2-491C-BBF4-2FD3A9843B4F}" srcOrd="0" destOrd="3" presId="urn:microsoft.com/office/officeart/2005/8/layout/list1"/>
    <dgm:cxn modelId="{2792F741-6394-4463-AD53-7F3F6D63585A}" type="presOf" srcId="{254811B6-D560-4926-802A-741846B495A5}" destId="{071839D0-D190-4335-BD9F-C26F5B901454}" srcOrd="0" destOrd="5" presId="urn:microsoft.com/office/officeart/2005/8/layout/list1"/>
    <dgm:cxn modelId="{994DE663-F58C-4E5E-98F6-300A30E16BA1}" type="presOf" srcId="{F8D68D7F-17D1-4D06-815B-01AAB0EE4580}" destId="{01597631-80F2-491C-BBF4-2FD3A9843B4F}" srcOrd="0" destOrd="1" presId="urn:microsoft.com/office/officeart/2005/8/layout/list1"/>
    <dgm:cxn modelId="{049EF043-F03F-43B5-B911-B2D01309A484}" type="presOf" srcId="{40CEAB9B-A284-489D-B95D-ED289B009795}" destId="{01597631-80F2-491C-BBF4-2FD3A9843B4F}" srcOrd="0" destOrd="4" presId="urn:microsoft.com/office/officeart/2005/8/layout/list1"/>
    <dgm:cxn modelId="{85244644-2A78-4EE4-964F-1C2AAE685C6D}" type="presOf" srcId="{B332DDCF-B01E-4927-A2E4-C3B257F8FB79}" destId="{AF69CBAB-98F7-40B5-8393-E1E5E9F09728}" srcOrd="0" destOrd="3" presId="urn:microsoft.com/office/officeart/2005/8/layout/list1"/>
    <dgm:cxn modelId="{E014ED44-12D8-4C55-96FF-A2802A8E9E87}" srcId="{AC9E9F94-51A6-4C27-B3E6-9275CAAB8164}" destId="{13787E0A-1057-4924-88D7-8AE0B1A62C12}" srcOrd="3" destOrd="0" parTransId="{3E580005-F213-452F-9FD3-21180A4B65A9}" sibTransId="{20E162A6-1214-4B4F-835F-EB3909156992}"/>
    <dgm:cxn modelId="{F67DAF65-D11C-45EF-A65F-1F0EE48AF6E1}" type="presOf" srcId="{D9A0F381-273A-48C3-BFED-700AFFE708DD}" destId="{071839D0-D190-4335-BD9F-C26F5B901454}" srcOrd="0" destOrd="2" presId="urn:microsoft.com/office/officeart/2005/8/layout/list1"/>
    <dgm:cxn modelId="{75BFF068-127A-4013-B2AB-F373047E8D48}" type="presOf" srcId="{6D8F9F69-82CD-4478-9C02-BB8FB1C5BF54}" destId="{071839D0-D190-4335-BD9F-C26F5B901454}" srcOrd="0" destOrd="4" presId="urn:microsoft.com/office/officeart/2005/8/layout/list1"/>
    <dgm:cxn modelId="{9DEECA6B-5B8A-48FC-989C-14A0A643C83F}" srcId="{AC9E9F94-51A6-4C27-B3E6-9275CAAB8164}" destId="{40CEAB9B-A284-489D-B95D-ED289B009795}" srcOrd="4" destOrd="0" parTransId="{DF337549-9042-4328-8C31-7CB3D112FB05}" sibTransId="{EDA22863-1877-47D5-9688-80B012C02EE0}"/>
    <dgm:cxn modelId="{742DE76C-108C-401C-AD1E-F3BF046EAD32}" srcId="{8E0D477E-185C-43C7-B96D-61489A47E83C}" destId="{3D12D144-C851-4A9B-9452-07747282C2C8}" srcOrd="5" destOrd="0" parTransId="{6DAE0A8E-035E-417F-8F9F-6238412771FA}" sibTransId="{C81E7CA5-9356-453A-8E31-46C5B75D3CFB}"/>
    <dgm:cxn modelId="{5525FA6D-B687-4EC9-A197-01560EDEC931}" type="presOf" srcId="{980540F7-83ED-4BED-A222-7A1B3FB8FEC3}" destId="{F1EC22B8-8072-4FC9-8B00-419C65EF7FFA}" srcOrd="1" destOrd="0" presId="urn:microsoft.com/office/officeart/2005/8/layout/list1"/>
    <dgm:cxn modelId="{3321D66E-BBD3-46B1-93F8-7E3B95752461}" srcId="{06011799-70DD-4FBA-B751-CAE5A4263D1F}" destId="{980540F7-83ED-4BED-A222-7A1B3FB8FEC3}" srcOrd="1" destOrd="0" parTransId="{632F5ADD-9BF2-4852-ADF2-D2537131CAA8}" sibTransId="{E8D6695B-6609-482B-B479-C570C27A0A3B}"/>
    <dgm:cxn modelId="{C2FDDD6E-EF42-41DC-868B-BEC391D2A5B1}" srcId="{AC9E9F94-51A6-4C27-B3E6-9275CAAB8164}" destId="{126CE3A2-57B5-4C8E-AE07-B477BB8E9E9D}" srcOrd="2" destOrd="0" parTransId="{0E24AF7B-1A17-46A8-86CE-8C6B6E3529B7}" sibTransId="{ACB77892-00F4-41B1-967F-7CF0E0318233}"/>
    <dgm:cxn modelId="{28F8F64F-DC4E-4B7D-91F3-FD8941E4ADD5}" type="presOf" srcId="{FCD2B3DC-83A4-4E87-B873-A4CB5F79759F}" destId="{AF69CBAB-98F7-40B5-8393-E1E5E9F09728}" srcOrd="0" destOrd="1" presId="urn:microsoft.com/office/officeart/2005/8/layout/list1"/>
    <dgm:cxn modelId="{239F1C53-D0EF-4B4B-BF1B-AD4E14E6F13B}" type="presOf" srcId="{126CE3A2-57B5-4C8E-AE07-B477BB8E9E9D}" destId="{01597631-80F2-491C-BBF4-2FD3A9843B4F}" srcOrd="0" destOrd="2" presId="urn:microsoft.com/office/officeart/2005/8/layout/list1"/>
    <dgm:cxn modelId="{60B0E357-0324-46B3-9E06-787446DE33B5}" srcId="{980540F7-83ED-4BED-A222-7A1B3FB8FEC3}" destId="{6D8F9F69-82CD-4478-9C02-BB8FB1C5BF54}" srcOrd="4" destOrd="0" parTransId="{0760BB95-66DC-45C9-87C0-ECF45A5E63C3}" sibTransId="{8C3B5F50-2FEB-4510-89B6-078C665EAB00}"/>
    <dgm:cxn modelId="{FFB67B7D-5FBB-4DFE-9B95-C0EA0EA41E7C}" type="presOf" srcId="{980540F7-83ED-4BED-A222-7A1B3FB8FEC3}" destId="{197B7C03-3E81-4854-AD2C-1293C4047F87}" srcOrd="0" destOrd="0" presId="urn:microsoft.com/office/officeart/2005/8/layout/list1"/>
    <dgm:cxn modelId="{0D5D6A7E-BBC5-41A3-959E-647E1F54CD92}" srcId="{AC9E9F94-51A6-4C27-B3E6-9275CAAB8164}" destId="{F8D68D7F-17D1-4D06-815B-01AAB0EE4580}" srcOrd="1" destOrd="0" parTransId="{672B026D-8093-4CF5-8E0E-DD1D253F1042}" sibTransId="{A6EF4E94-BA4E-4BB2-95F9-CDD31EC0490D}"/>
    <dgm:cxn modelId="{99C05D83-A784-4FAC-8A2F-1D162502B1A2}" type="presOf" srcId="{E4BDA0B7-C30C-4D2D-8FB0-4AFE5068430C}" destId="{01597631-80F2-491C-BBF4-2FD3A9843B4F}" srcOrd="0" destOrd="0" presId="urn:microsoft.com/office/officeart/2005/8/layout/list1"/>
    <dgm:cxn modelId="{E083B396-882F-4DFA-9DB5-EA60FAE6D822}" srcId="{06011799-70DD-4FBA-B751-CAE5A4263D1F}" destId="{8E0D477E-185C-43C7-B96D-61489A47E83C}" srcOrd="0" destOrd="0" parTransId="{B1AC7A8F-DAF8-485F-B6A6-820F14EE7DB2}" sibTransId="{A4D37BF5-98EC-4775-B169-FA5DCFB3C740}"/>
    <dgm:cxn modelId="{549AB99E-0851-4AB5-A677-2468BE825E83}" type="presOf" srcId="{8E0D477E-185C-43C7-B96D-61489A47E83C}" destId="{4AE71EEA-3969-4CE6-967E-C04F0986AA71}" srcOrd="1" destOrd="0" presId="urn:microsoft.com/office/officeart/2005/8/layout/list1"/>
    <dgm:cxn modelId="{0711DFA8-82B6-47E3-B453-33BC47A67152}" type="presOf" srcId="{06011799-70DD-4FBA-B751-CAE5A4263D1F}" destId="{13F516B3-787A-4B0E-943D-4E5C2C433B3D}" srcOrd="0" destOrd="0" presId="urn:microsoft.com/office/officeart/2005/8/layout/list1"/>
    <dgm:cxn modelId="{547155AF-DAD6-44E1-9B43-07FA31CF8F53}" type="presOf" srcId="{582FACB8-F34F-45A9-8201-6A6D01B565B2}" destId="{071839D0-D190-4335-BD9F-C26F5B901454}" srcOrd="0" destOrd="0" presId="urn:microsoft.com/office/officeart/2005/8/layout/list1"/>
    <dgm:cxn modelId="{CAFFBEB1-0457-4D6E-A3E4-2C0E3EE5BAAD}" srcId="{980540F7-83ED-4BED-A222-7A1B3FB8FEC3}" destId="{D9A0F381-273A-48C3-BFED-700AFFE708DD}" srcOrd="2" destOrd="0" parTransId="{6F77FE4E-B841-4C02-B501-3AC2E1A8A75D}" sibTransId="{1B4E8576-A3DA-48E2-958E-0818C79D54E7}"/>
    <dgm:cxn modelId="{0F3320B5-94BE-4900-8B5C-C934E6428477}" type="presOf" srcId="{AC9E9F94-51A6-4C27-B3E6-9275CAAB8164}" destId="{0D093B32-AB0E-43D4-BBCB-8BCE1E5F861E}" srcOrd="0" destOrd="0" presId="urn:microsoft.com/office/officeart/2005/8/layout/list1"/>
    <dgm:cxn modelId="{00F922B7-5D21-4A8C-B70B-CB0037D9DB72}" srcId="{980540F7-83ED-4BED-A222-7A1B3FB8FEC3}" destId="{582FACB8-F34F-45A9-8201-6A6D01B565B2}" srcOrd="0" destOrd="0" parTransId="{884E5E30-A677-4779-9A91-3FE59BC8F4A9}" sibTransId="{98534DCD-36A5-4F6C-AB60-3B02C052E756}"/>
    <dgm:cxn modelId="{76E31DC1-8EF0-48BF-A895-EEA5B646B2A9}" type="presOf" srcId="{8E0D477E-185C-43C7-B96D-61489A47E83C}" destId="{CC38F247-9448-4348-B17E-A595113C1C2A}" srcOrd="0" destOrd="0" presId="urn:microsoft.com/office/officeart/2005/8/layout/list1"/>
    <dgm:cxn modelId="{41A871C7-9099-4FB4-8F3D-EB37482D70B4}" type="presOf" srcId="{AC9E9F94-51A6-4C27-B3E6-9275CAAB8164}" destId="{0EF8F0A3-2750-48C8-BE41-35FA1ADC8738}" srcOrd="1" destOrd="0" presId="urn:microsoft.com/office/officeart/2005/8/layout/list1"/>
    <dgm:cxn modelId="{9F15C6CB-96FA-41B9-89BA-8074F05DC72B}" type="presOf" srcId="{9AC84BE9-5963-473A-AE3E-AC219E6720C0}" destId="{AF69CBAB-98F7-40B5-8393-E1E5E9F09728}" srcOrd="0" destOrd="0" presId="urn:microsoft.com/office/officeart/2005/8/layout/list1"/>
    <dgm:cxn modelId="{567FB0CF-5BA5-4456-9340-09D92F7EADEF}" srcId="{8E0D477E-185C-43C7-B96D-61489A47E83C}" destId="{AB3E2110-C968-4393-8CC0-986E89ABC3D1}" srcOrd="2" destOrd="0" parTransId="{D63D9D53-F4F8-4FB2-9AFD-C3396A650400}" sibTransId="{83F11622-556C-4C69-A00B-5704A2AB466D}"/>
    <dgm:cxn modelId="{F4C348DC-C213-4B78-B189-E0E05B4B940C}" srcId="{8E0D477E-185C-43C7-B96D-61489A47E83C}" destId="{B332DDCF-B01E-4927-A2E4-C3B257F8FB79}" srcOrd="3" destOrd="0" parTransId="{BE29A7D4-1C15-4EE9-BA88-1461976B9EE4}" sibTransId="{B9A34668-C085-4660-92C6-3C80A5F38E0E}"/>
    <dgm:cxn modelId="{A741D2DF-CCD9-4F14-8AA1-7231FA1D8D92}" srcId="{8E0D477E-185C-43C7-B96D-61489A47E83C}" destId="{9AC84BE9-5963-473A-AE3E-AC219E6720C0}" srcOrd="0" destOrd="0" parTransId="{55B456BD-D3F4-4E66-9829-4E13FA00F7D1}" sibTransId="{40F20CD8-2428-4B9C-8417-ACAD189C1F3B}"/>
    <dgm:cxn modelId="{8DE5F8DF-A871-49FF-89DD-FFFF35147F5D}" srcId="{06011799-70DD-4FBA-B751-CAE5A4263D1F}" destId="{AC9E9F94-51A6-4C27-B3E6-9275CAAB8164}" srcOrd="2" destOrd="0" parTransId="{8DE2A2A5-C046-48B5-B8FA-00FA95D3CA65}" sibTransId="{2730C67A-AE09-43D2-9C96-89E8679B5813}"/>
    <dgm:cxn modelId="{044306E1-7DD8-4955-9BF1-E5F1A0A5098F}" type="presOf" srcId="{2C231A4A-CECF-4660-A461-BE7D4E7AFB9A}" destId="{AF69CBAB-98F7-40B5-8393-E1E5E9F09728}" srcOrd="0" destOrd="4" presId="urn:microsoft.com/office/officeart/2005/8/layout/list1"/>
    <dgm:cxn modelId="{AD6CEFE1-7661-4610-9220-7D6CF9FA0BC0}" type="presOf" srcId="{3E5F12D8-2E2D-4A08-978C-EFFD1CB9A326}" destId="{071839D0-D190-4335-BD9F-C26F5B901454}" srcOrd="0" destOrd="3" presId="urn:microsoft.com/office/officeart/2005/8/layout/list1"/>
    <dgm:cxn modelId="{A08FB6E4-61A7-417A-9156-FEF9F4A7649A}" type="presOf" srcId="{AB3E2110-C968-4393-8CC0-986E89ABC3D1}" destId="{AF69CBAB-98F7-40B5-8393-E1E5E9F09728}" srcOrd="0" destOrd="2" presId="urn:microsoft.com/office/officeart/2005/8/layout/list1"/>
    <dgm:cxn modelId="{2655ABE6-4F2A-49F3-BF99-B0DC8365FE47}" type="presOf" srcId="{7B62CE9B-CAFE-4CEA-BD80-E45698911562}" destId="{071839D0-D190-4335-BD9F-C26F5B901454}" srcOrd="0" destOrd="1" presId="urn:microsoft.com/office/officeart/2005/8/layout/list1"/>
    <dgm:cxn modelId="{8564F9ED-69DE-4A0F-B067-164BFE82B045}" srcId="{8E0D477E-185C-43C7-B96D-61489A47E83C}" destId="{2C231A4A-CECF-4660-A461-BE7D4E7AFB9A}" srcOrd="4" destOrd="0" parTransId="{3D186B01-5338-472B-A51D-0D1DC5ECB8FB}" sibTransId="{BD50635E-2B0D-4227-8368-07A8D7432B2D}"/>
    <dgm:cxn modelId="{F36856F6-4D21-4F09-BB80-EEE758B244AD}" type="presOf" srcId="{3D12D144-C851-4A9B-9452-07747282C2C8}" destId="{AF69CBAB-98F7-40B5-8393-E1E5E9F09728}" srcOrd="0" destOrd="5" presId="urn:microsoft.com/office/officeart/2005/8/layout/list1"/>
    <dgm:cxn modelId="{FA7233F8-73FD-483C-90C1-6C40EA349045}" srcId="{980540F7-83ED-4BED-A222-7A1B3FB8FEC3}" destId="{3E5F12D8-2E2D-4A08-978C-EFFD1CB9A326}" srcOrd="3" destOrd="0" parTransId="{28491710-D482-4E06-B5A3-AC33FDC6AFD4}" sibTransId="{1D460076-2AC8-42BB-962C-0160BA13E4A6}"/>
    <dgm:cxn modelId="{69E8C9F8-48C7-4551-9D97-5DED5B1F1706}" srcId="{8E0D477E-185C-43C7-B96D-61489A47E83C}" destId="{FCD2B3DC-83A4-4E87-B873-A4CB5F79759F}" srcOrd="1" destOrd="0" parTransId="{DE414EE8-9FF7-47E8-83B6-A0305570AB30}" sibTransId="{32E054DA-AF79-419E-8C28-AC1ABC205126}"/>
    <dgm:cxn modelId="{3747FB0C-1549-4E40-B2D9-C732612E6B05}" type="presParOf" srcId="{13F516B3-787A-4B0E-943D-4E5C2C433B3D}" destId="{B30D4411-89FE-456A-9348-9610D8F8B5A1}" srcOrd="0" destOrd="0" presId="urn:microsoft.com/office/officeart/2005/8/layout/list1"/>
    <dgm:cxn modelId="{A0AE985B-2A53-4FC4-900E-4E11E28FBA36}" type="presParOf" srcId="{B30D4411-89FE-456A-9348-9610D8F8B5A1}" destId="{CC38F247-9448-4348-B17E-A595113C1C2A}" srcOrd="0" destOrd="0" presId="urn:microsoft.com/office/officeart/2005/8/layout/list1"/>
    <dgm:cxn modelId="{208AEFF6-8F94-4D61-A611-B806BDFFA8CF}" type="presParOf" srcId="{B30D4411-89FE-456A-9348-9610D8F8B5A1}" destId="{4AE71EEA-3969-4CE6-967E-C04F0986AA71}" srcOrd="1" destOrd="0" presId="urn:microsoft.com/office/officeart/2005/8/layout/list1"/>
    <dgm:cxn modelId="{21B2BBB4-1608-4662-A50F-DB600FEB756B}" type="presParOf" srcId="{13F516B3-787A-4B0E-943D-4E5C2C433B3D}" destId="{F7ECEF93-CF6D-4359-BDDD-E48A21B96BA2}" srcOrd="1" destOrd="0" presId="urn:microsoft.com/office/officeart/2005/8/layout/list1"/>
    <dgm:cxn modelId="{C3D80C5A-9909-4F1D-A6BD-26234155BAF3}" type="presParOf" srcId="{13F516B3-787A-4B0E-943D-4E5C2C433B3D}" destId="{AF69CBAB-98F7-40B5-8393-E1E5E9F09728}" srcOrd="2" destOrd="0" presId="urn:microsoft.com/office/officeart/2005/8/layout/list1"/>
    <dgm:cxn modelId="{E0358498-0C08-4432-97D1-3544AB0C670C}" type="presParOf" srcId="{13F516B3-787A-4B0E-943D-4E5C2C433B3D}" destId="{45FCE0DE-24E1-47B4-9A96-A661F59BAE1A}" srcOrd="3" destOrd="0" presId="urn:microsoft.com/office/officeart/2005/8/layout/list1"/>
    <dgm:cxn modelId="{CEF6F29C-C1B7-46EE-A72A-4647A358340E}" type="presParOf" srcId="{13F516B3-787A-4B0E-943D-4E5C2C433B3D}" destId="{686A0731-0C72-43E4-977B-710DFA72BFBF}" srcOrd="4" destOrd="0" presId="urn:microsoft.com/office/officeart/2005/8/layout/list1"/>
    <dgm:cxn modelId="{46BF6060-3D01-47C6-A879-44B2B1F92BDF}" type="presParOf" srcId="{686A0731-0C72-43E4-977B-710DFA72BFBF}" destId="{197B7C03-3E81-4854-AD2C-1293C4047F87}" srcOrd="0" destOrd="0" presId="urn:microsoft.com/office/officeart/2005/8/layout/list1"/>
    <dgm:cxn modelId="{B837BCD5-9203-4113-AB58-2B257D24F4F3}" type="presParOf" srcId="{686A0731-0C72-43E4-977B-710DFA72BFBF}" destId="{F1EC22B8-8072-4FC9-8B00-419C65EF7FFA}" srcOrd="1" destOrd="0" presId="urn:microsoft.com/office/officeart/2005/8/layout/list1"/>
    <dgm:cxn modelId="{3EB6591F-8492-490D-BE2A-76A997A18977}" type="presParOf" srcId="{13F516B3-787A-4B0E-943D-4E5C2C433B3D}" destId="{80988E38-F2B3-41EE-9FB7-916D82EA9848}" srcOrd="5" destOrd="0" presId="urn:microsoft.com/office/officeart/2005/8/layout/list1"/>
    <dgm:cxn modelId="{467895D0-3EFF-4D53-8B18-EA1FCD94B789}" type="presParOf" srcId="{13F516B3-787A-4B0E-943D-4E5C2C433B3D}" destId="{071839D0-D190-4335-BD9F-C26F5B901454}" srcOrd="6" destOrd="0" presId="urn:microsoft.com/office/officeart/2005/8/layout/list1"/>
    <dgm:cxn modelId="{8C2A07C9-AABA-45EE-861F-CE98BA4AC72D}" type="presParOf" srcId="{13F516B3-787A-4B0E-943D-4E5C2C433B3D}" destId="{3868C930-6409-4490-A436-D92B6E7190BB}" srcOrd="7" destOrd="0" presId="urn:microsoft.com/office/officeart/2005/8/layout/list1"/>
    <dgm:cxn modelId="{53687C04-09B7-4AB4-96C2-3578A13BD8B4}" type="presParOf" srcId="{13F516B3-787A-4B0E-943D-4E5C2C433B3D}" destId="{E0F9C1B1-66FE-4486-B37E-E04263E16C87}" srcOrd="8" destOrd="0" presId="urn:microsoft.com/office/officeart/2005/8/layout/list1"/>
    <dgm:cxn modelId="{C4C114AB-BD2E-4FB2-9A93-54F840EA07FF}" type="presParOf" srcId="{E0F9C1B1-66FE-4486-B37E-E04263E16C87}" destId="{0D093B32-AB0E-43D4-BBCB-8BCE1E5F861E}" srcOrd="0" destOrd="0" presId="urn:microsoft.com/office/officeart/2005/8/layout/list1"/>
    <dgm:cxn modelId="{C89D1415-5BB4-490E-B69F-1C3E70468F51}" type="presParOf" srcId="{E0F9C1B1-66FE-4486-B37E-E04263E16C87}" destId="{0EF8F0A3-2750-48C8-BE41-35FA1ADC8738}" srcOrd="1" destOrd="0" presId="urn:microsoft.com/office/officeart/2005/8/layout/list1"/>
    <dgm:cxn modelId="{DF3C884D-BD7B-47B6-9D59-ABF9F6B643FD}" type="presParOf" srcId="{13F516B3-787A-4B0E-943D-4E5C2C433B3D}" destId="{F1C11FA5-3093-4F25-BBFB-B4FE4AB02B00}" srcOrd="9" destOrd="0" presId="urn:microsoft.com/office/officeart/2005/8/layout/list1"/>
    <dgm:cxn modelId="{530F53F3-FEEB-4E05-9347-A35BF4892A9F}" type="presParOf" srcId="{13F516B3-787A-4B0E-943D-4E5C2C433B3D}" destId="{01597631-80F2-491C-BBF4-2FD3A9843B4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DC4B0D-5026-48FD-B554-949EED4712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EFAF79B-0DD8-4782-8A28-2F945EFBD0F2}">
      <dgm:prSet/>
      <dgm:spPr/>
      <dgm:t>
        <a:bodyPr/>
        <a:lstStyle/>
        <a:p>
          <a:r>
            <a:rPr lang="en-US"/>
            <a:t>Each additional layer of coupling adds elements </a:t>
          </a:r>
        </a:p>
      </dgm:t>
    </dgm:pt>
    <dgm:pt modelId="{83B3AEAA-3690-4286-A886-92267CBB53F2}" type="parTrans" cxnId="{275E2AF7-CF08-45B6-AB11-A3256F62A706}">
      <dgm:prSet/>
      <dgm:spPr/>
      <dgm:t>
        <a:bodyPr/>
        <a:lstStyle/>
        <a:p>
          <a:endParaRPr lang="en-US"/>
        </a:p>
      </dgm:t>
    </dgm:pt>
    <dgm:pt modelId="{434436B5-8F75-474B-9473-600AF1CA0210}" type="sibTrans" cxnId="{275E2AF7-CF08-45B6-AB11-A3256F62A706}">
      <dgm:prSet/>
      <dgm:spPr/>
      <dgm:t>
        <a:bodyPr/>
        <a:lstStyle/>
        <a:p>
          <a:endParaRPr lang="en-US"/>
        </a:p>
      </dgm:t>
    </dgm:pt>
    <dgm:pt modelId="{1D2F07DE-7060-4DA6-AB3B-B798A67321D4}">
      <dgm:prSet/>
      <dgm:spPr/>
      <dgm:t>
        <a:bodyPr/>
        <a:lstStyle/>
        <a:p>
          <a:r>
            <a:rPr lang="en-US"/>
            <a:t>Meta-coupling allows for cross/multi-scalar analyses and relationships</a:t>
          </a:r>
        </a:p>
      </dgm:t>
    </dgm:pt>
    <dgm:pt modelId="{94C9E033-00B1-4971-B151-2A7314115F79}" type="parTrans" cxnId="{AF5F7FA5-545F-4485-8644-8A1131A72AD5}">
      <dgm:prSet/>
      <dgm:spPr/>
      <dgm:t>
        <a:bodyPr/>
        <a:lstStyle/>
        <a:p>
          <a:endParaRPr lang="en-US"/>
        </a:p>
      </dgm:t>
    </dgm:pt>
    <dgm:pt modelId="{545253C9-4440-4BAD-998C-2739CA27F996}" type="sibTrans" cxnId="{AF5F7FA5-545F-4485-8644-8A1131A72AD5}">
      <dgm:prSet/>
      <dgm:spPr/>
      <dgm:t>
        <a:bodyPr/>
        <a:lstStyle/>
        <a:p>
          <a:endParaRPr lang="en-US"/>
        </a:p>
      </dgm:t>
    </dgm:pt>
    <dgm:pt modelId="{CF5FFE99-01D9-4854-B0D4-D9C7585C00F1}">
      <dgm:prSet/>
      <dgm:spPr/>
      <dgm:t>
        <a:bodyPr/>
        <a:lstStyle/>
        <a:p>
          <a:r>
            <a:rPr lang="en-US"/>
            <a:t>The collective is greater than the sum of the composite pieces</a:t>
          </a:r>
        </a:p>
      </dgm:t>
    </dgm:pt>
    <dgm:pt modelId="{637912D7-BA0B-495D-9C12-50A8DDB04603}" type="parTrans" cxnId="{120E9690-3AED-445C-AA98-B06D06B83220}">
      <dgm:prSet/>
      <dgm:spPr/>
      <dgm:t>
        <a:bodyPr/>
        <a:lstStyle/>
        <a:p>
          <a:endParaRPr lang="en-US"/>
        </a:p>
      </dgm:t>
    </dgm:pt>
    <dgm:pt modelId="{C3746A8D-629A-4ED8-96E6-788680537E91}" type="sibTrans" cxnId="{120E9690-3AED-445C-AA98-B06D06B83220}">
      <dgm:prSet/>
      <dgm:spPr/>
      <dgm:t>
        <a:bodyPr/>
        <a:lstStyle/>
        <a:p>
          <a:endParaRPr lang="en-US"/>
        </a:p>
      </dgm:t>
    </dgm:pt>
    <dgm:pt modelId="{FCA55744-1C1A-489B-95EA-47D41C30FEC4}">
      <dgm:prSet/>
      <dgm:spPr/>
      <dgm:t>
        <a:bodyPr/>
        <a:lstStyle/>
        <a:p>
          <a:r>
            <a:rPr lang="en-US"/>
            <a:t>The Deforestation-pasture nexus is a complex system best studied with CHANS or other systems dynamics approaches (i.e., causal loop diagramming, machine learning, etc.)</a:t>
          </a:r>
        </a:p>
      </dgm:t>
    </dgm:pt>
    <dgm:pt modelId="{34FB19B4-BC8F-4D51-B1F4-76BE028E2BA5}" type="parTrans" cxnId="{CE467AE1-16E4-4FA5-A6FE-30464060FF83}">
      <dgm:prSet/>
      <dgm:spPr/>
      <dgm:t>
        <a:bodyPr/>
        <a:lstStyle/>
        <a:p>
          <a:endParaRPr lang="en-US"/>
        </a:p>
      </dgm:t>
    </dgm:pt>
    <dgm:pt modelId="{1B39CC58-11B6-4630-B1F8-E2E00EFE8A94}" type="sibTrans" cxnId="{CE467AE1-16E4-4FA5-A6FE-30464060FF83}">
      <dgm:prSet/>
      <dgm:spPr/>
      <dgm:t>
        <a:bodyPr/>
        <a:lstStyle/>
        <a:p>
          <a:endParaRPr lang="en-US"/>
        </a:p>
      </dgm:t>
    </dgm:pt>
    <dgm:pt modelId="{DCFA7A09-B905-41C8-A444-E59D1F0E2EDF}" type="pres">
      <dgm:prSet presAssocID="{04DC4B0D-5026-48FD-B554-949EED4712FB}" presName="linear" presStyleCnt="0">
        <dgm:presLayoutVars>
          <dgm:animLvl val="lvl"/>
          <dgm:resizeHandles val="exact"/>
        </dgm:presLayoutVars>
      </dgm:prSet>
      <dgm:spPr/>
    </dgm:pt>
    <dgm:pt modelId="{D464A911-F090-4750-AF4F-75881A60DCCF}" type="pres">
      <dgm:prSet presAssocID="{DEFAF79B-0DD8-4782-8A28-2F945EFBD0F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644788E-771F-4C8A-8A8C-6DD3729ABA3D}" type="pres">
      <dgm:prSet presAssocID="{434436B5-8F75-474B-9473-600AF1CA0210}" presName="spacer" presStyleCnt="0"/>
      <dgm:spPr/>
    </dgm:pt>
    <dgm:pt modelId="{23BE00FF-7E9E-4226-8CAF-15E2272F4C53}" type="pres">
      <dgm:prSet presAssocID="{1D2F07DE-7060-4DA6-AB3B-B798A67321D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1B46127-2687-4324-A6E7-947CD092436F}" type="pres">
      <dgm:prSet presAssocID="{545253C9-4440-4BAD-998C-2739CA27F996}" presName="spacer" presStyleCnt="0"/>
      <dgm:spPr/>
    </dgm:pt>
    <dgm:pt modelId="{7EFCAD27-E122-4D51-B5AF-B5DB735E9CB6}" type="pres">
      <dgm:prSet presAssocID="{CF5FFE99-01D9-4854-B0D4-D9C7585C00F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2AFD20F-E89B-4041-8023-58B953BC0404}" type="pres">
      <dgm:prSet presAssocID="{C3746A8D-629A-4ED8-96E6-788680537E91}" presName="spacer" presStyleCnt="0"/>
      <dgm:spPr/>
    </dgm:pt>
    <dgm:pt modelId="{5D1D67F9-16E7-431C-BDD6-E29EF2FD1E6B}" type="pres">
      <dgm:prSet presAssocID="{FCA55744-1C1A-489B-95EA-47D41C30FEC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6617B10-78ED-4106-9A5A-7EED8F6EA194}" type="presOf" srcId="{FCA55744-1C1A-489B-95EA-47D41C30FEC4}" destId="{5D1D67F9-16E7-431C-BDD6-E29EF2FD1E6B}" srcOrd="0" destOrd="0" presId="urn:microsoft.com/office/officeart/2005/8/layout/vList2"/>
    <dgm:cxn modelId="{F9F6E93F-6E2B-4B05-ABD5-28CFF5495683}" type="presOf" srcId="{1D2F07DE-7060-4DA6-AB3B-B798A67321D4}" destId="{23BE00FF-7E9E-4226-8CAF-15E2272F4C53}" srcOrd="0" destOrd="0" presId="urn:microsoft.com/office/officeart/2005/8/layout/vList2"/>
    <dgm:cxn modelId="{78A1A04B-6642-44C8-9BBE-C41E117B9F70}" type="presOf" srcId="{CF5FFE99-01D9-4854-B0D4-D9C7585C00F1}" destId="{7EFCAD27-E122-4D51-B5AF-B5DB735E9CB6}" srcOrd="0" destOrd="0" presId="urn:microsoft.com/office/officeart/2005/8/layout/vList2"/>
    <dgm:cxn modelId="{120E9690-3AED-445C-AA98-B06D06B83220}" srcId="{04DC4B0D-5026-48FD-B554-949EED4712FB}" destId="{CF5FFE99-01D9-4854-B0D4-D9C7585C00F1}" srcOrd="2" destOrd="0" parTransId="{637912D7-BA0B-495D-9C12-50A8DDB04603}" sibTransId="{C3746A8D-629A-4ED8-96E6-788680537E91}"/>
    <dgm:cxn modelId="{AF5F7FA5-545F-4485-8644-8A1131A72AD5}" srcId="{04DC4B0D-5026-48FD-B554-949EED4712FB}" destId="{1D2F07DE-7060-4DA6-AB3B-B798A67321D4}" srcOrd="1" destOrd="0" parTransId="{94C9E033-00B1-4971-B151-2A7314115F79}" sibTransId="{545253C9-4440-4BAD-998C-2739CA27F996}"/>
    <dgm:cxn modelId="{1547AABC-4397-48F4-B6AD-62E076D202B0}" type="presOf" srcId="{DEFAF79B-0DD8-4782-8A28-2F945EFBD0F2}" destId="{D464A911-F090-4750-AF4F-75881A60DCCF}" srcOrd="0" destOrd="0" presId="urn:microsoft.com/office/officeart/2005/8/layout/vList2"/>
    <dgm:cxn modelId="{CE467AE1-16E4-4FA5-A6FE-30464060FF83}" srcId="{04DC4B0D-5026-48FD-B554-949EED4712FB}" destId="{FCA55744-1C1A-489B-95EA-47D41C30FEC4}" srcOrd="3" destOrd="0" parTransId="{34FB19B4-BC8F-4D51-B1F4-76BE028E2BA5}" sibTransId="{1B39CC58-11B6-4630-B1F8-E2E00EFE8A94}"/>
    <dgm:cxn modelId="{3CB4B6F0-810A-435E-A83B-A34248749955}" type="presOf" srcId="{04DC4B0D-5026-48FD-B554-949EED4712FB}" destId="{DCFA7A09-B905-41C8-A444-E59D1F0E2EDF}" srcOrd="0" destOrd="0" presId="urn:microsoft.com/office/officeart/2005/8/layout/vList2"/>
    <dgm:cxn modelId="{275E2AF7-CF08-45B6-AB11-A3256F62A706}" srcId="{04DC4B0D-5026-48FD-B554-949EED4712FB}" destId="{DEFAF79B-0DD8-4782-8A28-2F945EFBD0F2}" srcOrd="0" destOrd="0" parTransId="{83B3AEAA-3690-4286-A886-92267CBB53F2}" sibTransId="{434436B5-8F75-474B-9473-600AF1CA0210}"/>
    <dgm:cxn modelId="{4263AE9C-71BB-4329-8A74-C0C7E7A420A4}" type="presParOf" srcId="{DCFA7A09-B905-41C8-A444-E59D1F0E2EDF}" destId="{D464A911-F090-4750-AF4F-75881A60DCCF}" srcOrd="0" destOrd="0" presId="urn:microsoft.com/office/officeart/2005/8/layout/vList2"/>
    <dgm:cxn modelId="{AA5B14CA-124E-4C24-B412-502C0E82B5C1}" type="presParOf" srcId="{DCFA7A09-B905-41C8-A444-E59D1F0E2EDF}" destId="{C644788E-771F-4C8A-8A8C-6DD3729ABA3D}" srcOrd="1" destOrd="0" presId="urn:microsoft.com/office/officeart/2005/8/layout/vList2"/>
    <dgm:cxn modelId="{36186954-A320-484E-BA88-C776A88FFBDF}" type="presParOf" srcId="{DCFA7A09-B905-41C8-A444-E59D1F0E2EDF}" destId="{23BE00FF-7E9E-4226-8CAF-15E2272F4C53}" srcOrd="2" destOrd="0" presId="urn:microsoft.com/office/officeart/2005/8/layout/vList2"/>
    <dgm:cxn modelId="{5A97D926-C4D7-495C-B9D4-EED1432AB1DD}" type="presParOf" srcId="{DCFA7A09-B905-41C8-A444-E59D1F0E2EDF}" destId="{11B46127-2687-4324-A6E7-947CD092436F}" srcOrd="3" destOrd="0" presId="urn:microsoft.com/office/officeart/2005/8/layout/vList2"/>
    <dgm:cxn modelId="{42E4F453-A9A4-4D91-AC51-473F2EFA62E5}" type="presParOf" srcId="{DCFA7A09-B905-41C8-A444-E59D1F0E2EDF}" destId="{7EFCAD27-E122-4D51-B5AF-B5DB735E9CB6}" srcOrd="4" destOrd="0" presId="urn:microsoft.com/office/officeart/2005/8/layout/vList2"/>
    <dgm:cxn modelId="{B3D27299-B827-486E-B902-AAA8E3144137}" type="presParOf" srcId="{DCFA7A09-B905-41C8-A444-E59D1F0E2EDF}" destId="{62AFD20F-E89B-4041-8023-58B953BC0404}" srcOrd="5" destOrd="0" presId="urn:microsoft.com/office/officeart/2005/8/layout/vList2"/>
    <dgm:cxn modelId="{22BD3C6E-C35F-456C-BCF8-8E3B77952DA1}" type="presParOf" srcId="{DCFA7A09-B905-41C8-A444-E59D1F0E2EDF}" destId="{5D1D67F9-16E7-431C-BDD6-E29EF2FD1E6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9CBAB-98F7-40B5-8393-E1E5E9F09728}">
      <dsp:nvSpPr>
        <dsp:cNvPr id="0" name=""/>
        <dsp:cNvSpPr/>
      </dsp:nvSpPr>
      <dsp:spPr>
        <a:xfrm>
          <a:off x="0" y="450028"/>
          <a:ext cx="7559504" cy="17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02" tIns="291592" rIns="58670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Tourism </a:t>
          </a:r>
          <a:r>
            <a:rPr lang="en-US" sz="1400" kern="1200">
              <a:sym typeface="Wingdings" panose="05000000000000000000" pitchFamily="2" charset="2"/>
            </a:rPr>
            <a:t></a:t>
          </a:r>
          <a:r>
            <a:rPr lang="en-US" sz="1400" kern="1200"/>
            <a:t> Quality of life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Degradation of the Cerrado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Amazonian deforestation </a:t>
          </a:r>
          <a:r>
            <a:rPr lang="en-US" sz="1400" kern="1200">
              <a:sym typeface="Wingdings" panose="05000000000000000000" pitchFamily="2" charset="2"/>
            </a:rPr>
            <a:t></a:t>
          </a:r>
          <a:r>
            <a:rPr lang="en-US" sz="1400" kern="1200"/>
            <a:t> Regional/national hydrologic cycle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Hydropower/Energy Creation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GDP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Consumers </a:t>
          </a:r>
          <a:r>
            <a:rPr lang="en-US" sz="1400" kern="1200">
              <a:sym typeface="Wingdings" panose="05000000000000000000" pitchFamily="2" charset="2"/>
            </a:rPr>
            <a:t></a:t>
          </a:r>
          <a:r>
            <a:rPr lang="en-US" sz="1400" kern="1200"/>
            <a:t> political approval</a:t>
          </a:r>
        </a:p>
      </dsp:txBody>
      <dsp:txXfrm>
        <a:off x="0" y="450028"/>
        <a:ext cx="7559504" cy="1764000"/>
      </dsp:txXfrm>
    </dsp:sp>
    <dsp:sp modelId="{4AE71EEA-3969-4CE6-967E-C04F0986AA71}">
      <dsp:nvSpPr>
        <dsp:cNvPr id="0" name=""/>
        <dsp:cNvSpPr/>
      </dsp:nvSpPr>
      <dsp:spPr>
        <a:xfrm>
          <a:off x="377975" y="243388"/>
          <a:ext cx="5291652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12" tIns="0" rIns="20001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Without peri-coupling variables/relationships are omitted (e.g.):</a:t>
          </a:r>
        </a:p>
      </dsp:txBody>
      <dsp:txXfrm>
        <a:off x="398150" y="263563"/>
        <a:ext cx="5251302" cy="372930"/>
      </dsp:txXfrm>
    </dsp:sp>
    <dsp:sp modelId="{071839D0-D190-4335-BD9F-C26F5B901454}">
      <dsp:nvSpPr>
        <dsp:cNvPr id="0" name=""/>
        <dsp:cNvSpPr/>
      </dsp:nvSpPr>
      <dsp:spPr>
        <a:xfrm>
          <a:off x="0" y="2496268"/>
          <a:ext cx="7559504" cy="17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02" tIns="291592" rIns="58670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International demand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Policy </a:t>
          </a:r>
          <a:r>
            <a:rPr lang="en-US" sz="1400" kern="1200">
              <a:sym typeface="Wingdings" panose="05000000000000000000" pitchFamily="2" charset="2"/>
            </a:rPr>
            <a:t></a:t>
          </a:r>
          <a:r>
            <a:rPr lang="en-US" sz="1400" kern="1200"/>
            <a:t> export/import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Other nations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International policy </a:t>
          </a:r>
          <a:r>
            <a:rPr lang="en-US" sz="1400" kern="1200">
              <a:sym typeface="Wingdings" panose="05000000000000000000" pitchFamily="2" charset="2"/>
            </a:rPr>
            <a:t></a:t>
          </a:r>
          <a:r>
            <a:rPr lang="en-US" sz="1400" kern="1200"/>
            <a:t> regional policy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Climate Change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Regional hydrologic cycle </a:t>
          </a:r>
          <a:r>
            <a:rPr lang="en-US" sz="1400" kern="1200">
              <a:sym typeface="Wingdings" panose="05000000000000000000" pitchFamily="2" charset="2"/>
            </a:rPr>
            <a:t></a:t>
          </a:r>
          <a:r>
            <a:rPr lang="en-US" sz="1400" kern="1200"/>
            <a:t> Climate change</a:t>
          </a:r>
        </a:p>
      </dsp:txBody>
      <dsp:txXfrm>
        <a:off x="0" y="2496268"/>
        <a:ext cx="7559504" cy="1764000"/>
      </dsp:txXfrm>
    </dsp:sp>
    <dsp:sp modelId="{F1EC22B8-8072-4FC9-8B00-419C65EF7FFA}">
      <dsp:nvSpPr>
        <dsp:cNvPr id="0" name=""/>
        <dsp:cNvSpPr/>
      </dsp:nvSpPr>
      <dsp:spPr>
        <a:xfrm>
          <a:off x="377975" y="2289628"/>
          <a:ext cx="5291652" cy="4132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12" tIns="0" rIns="20001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Without telecoupling variables/relationships are omitted:</a:t>
          </a:r>
        </a:p>
      </dsp:txBody>
      <dsp:txXfrm>
        <a:off x="398150" y="2309803"/>
        <a:ext cx="5251302" cy="372930"/>
      </dsp:txXfrm>
    </dsp:sp>
    <dsp:sp modelId="{01597631-80F2-491C-BBF4-2FD3A9843B4F}">
      <dsp:nvSpPr>
        <dsp:cNvPr id="0" name=""/>
        <dsp:cNvSpPr/>
      </dsp:nvSpPr>
      <dsp:spPr>
        <a:xfrm>
          <a:off x="0" y="4542508"/>
          <a:ext cx="7559504" cy="149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02" tIns="291592" rIns="58670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Climate change </a:t>
          </a:r>
          <a:r>
            <a:rPr lang="en-US" sz="1400" kern="1200">
              <a:sym typeface="Wingdings" panose="05000000000000000000" pitchFamily="2" charset="2"/>
            </a:rPr>
            <a:t></a:t>
          </a:r>
          <a:r>
            <a:rPr lang="en-US" sz="1400" kern="1200"/>
            <a:t> quality of life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Amazonian deforestation </a:t>
          </a:r>
          <a:r>
            <a:rPr lang="en-US" sz="1400" kern="1200">
              <a:sym typeface="Wingdings" panose="05000000000000000000" pitchFamily="2" charset="2"/>
            </a:rPr>
            <a:t></a:t>
          </a:r>
          <a:r>
            <a:rPr lang="en-US" sz="1400" kern="1200"/>
            <a:t> Climate change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Climate change </a:t>
          </a:r>
          <a:r>
            <a:rPr lang="en-US" sz="1400" kern="1200">
              <a:sym typeface="Wingdings" panose="05000000000000000000" pitchFamily="2" charset="2"/>
            </a:rPr>
            <a:t></a:t>
          </a:r>
          <a:r>
            <a:rPr lang="en-US" sz="1400" kern="1200"/>
            <a:t> human-cattle disease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Agricultural production </a:t>
          </a:r>
          <a:r>
            <a:rPr lang="en-US" sz="1400" kern="1200">
              <a:sym typeface="Wingdings" panose="05000000000000000000" pitchFamily="2" charset="2"/>
            </a:rPr>
            <a:t></a:t>
          </a:r>
          <a:r>
            <a:rPr lang="en-US" sz="1400" kern="1200"/>
            <a:t> export/import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Climate change </a:t>
          </a:r>
          <a:r>
            <a:rPr lang="en-US" sz="1400" kern="1200">
              <a:sym typeface="Wingdings" panose="05000000000000000000" pitchFamily="2" charset="2"/>
            </a:rPr>
            <a:t></a:t>
          </a:r>
          <a:r>
            <a:rPr lang="en-US" sz="1400" kern="1200"/>
            <a:t> Agricultural production</a:t>
          </a:r>
        </a:p>
      </dsp:txBody>
      <dsp:txXfrm>
        <a:off x="0" y="4542508"/>
        <a:ext cx="7559504" cy="1499400"/>
      </dsp:txXfrm>
    </dsp:sp>
    <dsp:sp modelId="{0EF8F0A3-2750-48C8-BE41-35FA1ADC8738}">
      <dsp:nvSpPr>
        <dsp:cNvPr id="0" name=""/>
        <dsp:cNvSpPr/>
      </dsp:nvSpPr>
      <dsp:spPr>
        <a:xfrm>
          <a:off x="377975" y="4335868"/>
          <a:ext cx="5291652" cy="4132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12" tIns="0" rIns="20001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Without meta-coupling variables/relationships are omitted:</a:t>
          </a:r>
        </a:p>
      </dsp:txBody>
      <dsp:txXfrm>
        <a:off x="398150" y="4356043"/>
        <a:ext cx="5251302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4A911-F090-4750-AF4F-75881A60DCCF}">
      <dsp:nvSpPr>
        <dsp:cNvPr id="0" name=""/>
        <dsp:cNvSpPr/>
      </dsp:nvSpPr>
      <dsp:spPr>
        <a:xfrm>
          <a:off x="0" y="192824"/>
          <a:ext cx="7828546" cy="13407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Each additional layer of coupling adds elements </a:t>
          </a:r>
        </a:p>
      </dsp:txBody>
      <dsp:txXfrm>
        <a:off x="65449" y="258273"/>
        <a:ext cx="7697648" cy="1209826"/>
      </dsp:txXfrm>
    </dsp:sp>
    <dsp:sp modelId="{23BE00FF-7E9E-4226-8CAF-15E2272F4C53}">
      <dsp:nvSpPr>
        <dsp:cNvPr id="0" name=""/>
        <dsp:cNvSpPr/>
      </dsp:nvSpPr>
      <dsp:spPr>
        <a:xfrm>
          <a:off x="0" y="1602668"/>
          <a:ext cx="7828546" cy="13407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Meta-coupling allows for cross/multi-scalar analyses and relationships</a:t>
          </a:r>
        </a:p>
      </dsp:txBody>
      <dsp:txXfrm>
        <a:off x="65449" y="1668117"/>
        <a:ext cx="7697648" cy="1209826"/>
      </dsp:txXfrm>
    </dsp:sp>
    <dsp:sp modelId="{7EFCAD27-E122-4D51-B5AF-B5DB735E9CB6}">
      <dsp:nvSpPr>
        <dsp:cNvPr id="0" name=""/>
        <dsp:cNvSpPr/>
      </dsp:nvSpPr>
      <dsp:spPr>
        <a:xfrm>
          <a:off x="0" y="3012513"/>
          <a:ext cx="7828546" cy="13407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collective is greater than the sum of the composite pieces</a:t>
          </a:r>
        </a:p>
      </dsp:txBody>
      <dsp:txXfrm>
        <a:off x="65449" y="3077962"/>
        <a:ext cx="7697648" cy="1209826"/>
      </dsp:txXfrm>
    </dsp:sp>
    <dsp:sp modelId="{5D1D67F9-16E7-431C-BDD6-E29EF2FD1E6B}">
      <dsp:nvSpPr>
        <dsp:cNvPr id="0" name=""/>
        <dsp:cNvSpPr/>
      </dsp:nvSpPr>
      <dsp:spPr>
        <a:xfrm>
          <a:off x="0" y="4422357"/>
          <a:ext cx="7828546" cy="13407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Deforestation-pasture nexus is a complex system best studied with CHANS or other systems dynamics approaches (i.e., causal loop diagramming, machine learning, etc.)</a:t>
          </a:r>
        </a:p>
      </dsp:txBody>
      <dsp:txXfrm>
        <a:off x="65449" y="4487806"/>
        <a:ext cx="7697648" cy="1209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5164A-860E-4E00-AEA5-E9D9F986744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7304F-580D-4BF9-B5E9-2A25D463E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4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7304F-580D-4BF9-B5E9-2A25D463E3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Liu et al., 2007</a:t>
            </a:r>
            <a:endParaRPr lang="en-US" sz="1100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Wang et al., 2018</a:t>
            </a:r>
            <a:endParaRPr lang="en-US" sz="1100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Stevenson 2011</a:t>
            </a:r>
            <a:endParaRPr lang="en-US" sz="1100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2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Liu, 2017</a:t>
            </a:r>
            <a:endParaRPr lang="en-US" sz="1100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Liu et al., 2021</a:t>
            </a:r>
            <a:endParaRPr lang="en-US" sz="1100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7304F-580D-4BF9-B5E9-2A25D463E3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4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Ferraz</a:t>
            </a:r>
            <a:r>
              <a:rPr lang="en-US" dirty="0"/>
              <a:t> and Felicio, 2010 – 72.5% internal consumption and largest beef exporter in world</a:t>
            </a:r>
          </a:p>
          <a:p>
            <a:r>
              <a:rPr lang="en-US" dirty="0" err="1"/>
              <a:t>Ermgassen</a:t>
            </a:r>
            <a:r>
              <a:rPr lang="en-US" dirty="0"/>
              <a:t> et al., 2020 – “Two-thirds of cleared land in the Amazon and </a:t>
            </a:r>
            <a:r>
              <a:rPr lang="en-US" dirty="0" err="1"/>
              <a:t>Cerrado</a:t>
            </a:r>
            <a:r>
              <a:rPr lang="en-US" dirty="0"/>
              <a:t> biomes have been converted to cattle pasture (16), making the Brazilian cattle sector responsible for one-fifth of all emissions from commodity-driven deforestation across the entire tropics (17)”./biggest beef exporter/exports 1/5 of production</a:t>
            </a:r>
          </a:p>
          <a:p>
            <a:r>
              <a:rPr lang="en-US" dirty="0"/>
              <a:t>Vale et al., 2019 - “Systems of beef production are inevitably tied to food security”</a:t>
            </a:r>
          </a:p>
          <a:p>
            <a:r>
              <a:rPr lang="en-US" dirty="0"/>
              <a:t>Nepstad et al., 2006 – mentions teleconnections and BSE</a:t>
            </a:r>
          </a:p>
          <a:p>
            <a:endParaRPr lang="en-US" dirty="0"/>
          </a:p>
          <a:p>
            <a:r>
              <a:rPr lang="en-US" dirty="0"/>
              <a:t>Picture- national geographic https://education.nationalgeographic.org/resource/amazon-rainforest/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7304F-580D-4BF9-B5E9-2A25D463E3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5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Intra-coupling</a:t>
            </a:r>
          </a:p>
          <a:p>
            <a:r>
              <a:rPr lang="en-US" dirty="0"/>
              <a:t>Example of potential intra-coupling framework for case study</a:t>
            </a:r>
          </a:p>
          <a:p>
            <a:r>
              <a:rPr lang="en-US" dirty="0"/>
              <a:t>Red = effect or product</a:t>
            </a:r>
          </a:p>
          <a:p>
            <a:r>
              <a:rPr lang="en-US" dirty="0"/>
              <a:t>Black = agent</a:t>
            </a:r>
          </a:p>
          <a:p>
            <a:r>
              <a:rPr lang="en-US" dirty="0"/>
              <a:t>Green = mechanisms/flow/cause\</a:t>
            </a:r>
          </a:p>
          <a:p>
            <a:endParaRPr lang="en-US" dirty="0"/>
          </a:p>
          <a:p>
            <a:r>
              <a:rPr lang="en-US" dirty="0"/>
              <a:t>Employment is also local income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7304F-580D-4BF9-B5E9-2A25D463E3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1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Peri-coupling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7304F-580D-4BF9-B5E9-2A25D463E3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0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Tele-coupling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7304F-580D-4BF9-B5E9-2A25D463E3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21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7304F-580D-4BF9-B5E9-2A25D463E3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76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7304F-580D-4BF9-B5E9-2A25D463E3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35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Tele-coupling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7304F-580D-4BF9-B5E9-2A25D463E3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1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47EB-6592-950C-1A12-36D0F9D12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8994C-806D-51BA-5AFB-20823EE73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C35DD-2650-D3FF-64DB-302CDBBE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359-B06A-44BF-A72F-3D395C788D3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62CB-C340-B222-B65F-7013FDD19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6F323-0C23-053E-AC1B-1524B7CD5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F403-3F23-4543-9D51-B443493B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5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D6167-A714-417B-785D-493B61A79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BA284-AE03-C799-AB0A-AC363B3F3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93982-A052-53E9-6967-581D6A84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359-B06A-44BF-A72F-3D395C788D3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DA359-853C-73C9-8389-D258AAA3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0FFD3-F253-BB54-9C69-1DED072B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F403-3F23-4543-9D51-B443493B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5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5F9EEF-9A5F-FED3-BDEF-2F32E58863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76670-CC2C-654F-2DAA-FA90A6666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14E8C-BCF8-E696-7D0A-A391CB8D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359-B06A-44BF-A72F-3D395C788D3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D0004-D665-808F-A677-84CB9DCB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AE621-227C-BCA7-BF90-802E136F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F403-3F23-4543-9D51-B443493B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6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3B2E9-781F-448C-8CF8-9CCEA4DF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445C9-E90D-7D59-7CD1-F316D5A8C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AA6DA-7716-F400-7FA8-7A1F3FE10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359-B06A-44BF-A72F-3D395C788D3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79DA1-67B5-A176-F562-9BD1B1BF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EF2F0-9F6F-34C7-9F65-E4FA9134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F403-3F23-4543-9D51-B443493B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3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2960-2989-CD3B-9460-2C7FADA8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21211-2C6A-D7D1-7455-9E143CEC6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655DA-7F82-DBD6-206C-B973A7F4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359-B06A-44BF-A72F-3D395C788D3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5848D-FDB4-4EAB-F363-339C91B3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B9CBE-7E05-797E-CE7A-47DBB0E5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F403-3F23-4543-9D51-B443493B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8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D556-2862-4969-8DF6-38F26A82C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1614-D62C-9856-B6F1-7FFA3CCB0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00CB8-06D0-0B20-242E-64EA48048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33189-1E2D-F168-CBC2-1AD35CCB5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359-B06A-44BF-A72F-3D395C788D3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8E8DF-7EC5-34EE-26D4-961D99CE1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32230-3966-2CAD-EF73-BFB0764D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F403-3F23-4543-9D51-B443493B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6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0B3C4-0266-C440-D89F-A3F7F302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54AF1-AB51-FF9F-B97F-E551B6113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E714F-7241-C56F-8DDF-E0C0D69AF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B8374-F786-6348-3776-D38A5E139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744A7-DE2A-4A69-8CD6-935FAEC06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501EDA-631F-317C-A74A-350339164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359-B06A-44BF-A72F-3D395C788D3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172185-616E-2CC5-DBAD-F0669321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E6E1F5-04D4-7322-DA23-008253BF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F403-3F23-4543-9D51-B443493B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0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3F8C2-435E-63D6-C553-DB90A192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09B8EC-A977-BDA0-B518-60E00E032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359-B06A-44BF-A72F-3D395C788D3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CAC72-D6FB-A745-8ABD-86258CF4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A5B86-D199-0B84-A4E3-BAA0EF4C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F403-3F23-4543-9D51-B443493B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9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BDA9FB-5638-70EB-1E53-C981766D7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359-B06A-44BF-A72F-3D395C788D3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64922-B294-7814-3BD9-C75F1E2DF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8A0C5-9A12-A02B-0904-85C85F3D3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F403-3F23-4543-9D51-B443493B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4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374B7-24C0-0C7C-3F2A-B6365E5B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ABDE5-B92B-EA10-9541-467FD8A04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67332-9A35-5B89-90BE-395854FAF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AC703-173A-7936-5C94-7ABC1F15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359-B06A-44BF-A72F-3D395C788D3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8D13B-E9C6-E4F5-4AD0-9CBA9373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ECA3D-8268-145F-2CD6-7B282F7C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F403-3F23-4543-9D51-B443493B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5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FA271-3F73-D6A0-7419-5B742BA9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5EAE39-08DD-08CA-DA38-CD43782AA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5F4C1-16AE-6282-21B4-3313FA8A2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54038-C14A-8828-FEF9-18D71C6E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359-B06A-44BF-A72F-3D395C788D3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81CE6-B50D-B1FB-A24A-26BAB7180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2A93A-0705-517C-F488-D555D2DE7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F403-3F23-4543-9D51-B443493B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7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DBAF66-B331-7074-240E-94E419D9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3C89E-B6C9-1D07-46D8-EFB170EF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AE528-C40D-BC1C-C8A2-471C0B16F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A5359-B06A-44BF-A72F-3D395C788D3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5AF28-31F8-3A78-66D6-DE84F34F5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0D688-8654-7481-CB88-FC9E1D697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5F403-3F23-4543-9D51-B443493B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3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47311F0-387F-F678-F61D-33A9DA6120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8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072896-C151-601F-230C-598C99C58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748589"/>
            <a:ext cx="10058400" cy="2151739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5200" dirty="0"/>
              <a:t>Creating a meta-coupled framework to address Amazonian pasture-based deforestation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B65A2D-8AC1-C484-0D6B-953C6DAB8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876927" y="6216646"/>
            <a:ext cx="7393807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/>
              <a:t>Presenter: Michaela Shope</a:t>
            </a:r>
          </a:p>
        </p:txBody>
      </p:sp>
    </p:spTree>
    <p:extLst>
      <p:ext uri="{BB962C8B-B14F-4D97-AF65-F5344CB8AC3E}">
        <p14:creationId xmlns:p14="http://schemas.microsoft.com/office/powerpoint/2010/main" val="96320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08"/>
    </mc:Choice>
    <mc:Fallback>
      <p:transition spd="slow" advTm="1510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0D8D82-E512-F685-A5BA-E58F84954988}"/>
              </a:ext>
            </a:extLst>
          </p:cNvPr>
          <p:cNvSpPr/>
          <p:nvPr/>
        </p:nvSpPr>
        <p:spPr>
          <a:xfrm>
            <a:off x="737419" y="127819"/>
            <a:ext cx="5240597" cy="61779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0DA1AA-6BD5-413B-C4AE-87A2A65F5C60}"/>
              </a:ext>
            </a:extLst>
          </p:cNvPr>
          <p:cNvSpPr/>
          <p:nvPr/>
        </p:nvSpPr>
        <p:spPr>
          <a:xfrm>
            <a:off x="5978015" y="127819"/>
            <a:ext cx="5476565" cy="617789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7B3F2-D812-A60E-29C9-BF7D50C3BE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" t="8654" r="1351" b="1520"/>
          <a:stretch/>
        </p:blipFill>
        <p:spPr>
          <a:xfrm>
            <a:off x="2768454" y="1579673"/>
            <a:ext cx="6431749" cy="37755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C2D484-65A7-D6E3-3E73-EBD0D60F4050}"/>
              </a:ext>
            </a:extLst>
          </p:cNvPr>
          <p:cNvSpPr txBox="1"/>
          <p:nvPr/>
        </p:nvSpPr>
        <p:spPr>
          <a:xfrm>
            <a:off x="2818863" y="250721"/>
            <a:ext cx="195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Human Subsystem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B435E4-4F48-D1D6-E958-2FC3338EB875}"/>
              </a:ext>
            </a:extLst>
          </p:cNvPr>
          <p:cNvSpPr txBox="1"/>
          <p:nvPr/>
        </p:nvSpPr>
        <p:spPr>
          <a:xfrm>
            <a:off x="7372130" y="255638"/>
            <a:ext cx="197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Natural Subsystem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4E6A9A-3CDA-1C08-3DB2-F0970E0FE2EB}"/>
              </a:ext>
            </a:extLst>
          </p:cNvPr>
          <p:cNvSpPr txBox="1"/>
          <p:nvPr/>
        </p:nvSpPr>
        <p:spPr>
          <a:xfrm>
            <a:off x="6194115" y="1661623"/>
            <a:ext cx="2356030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Regional/National Hydrologic cycle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9C05E-C8DD-DB77-6226-B9A001F86907}"/>
              </a:ext>
            </a:extLst>
          </p:cNvPr>
          <p:cNvSpPr txBox="1"/>
          <p:nvPr/>
        </p:nvSpPr>
        <p:spPr>
          <a:xfrm>
            <a:off x="2904275" y="5936387"/>
            <a:ext cx="224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International Demand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CA007-795B-4A70-1FF5-A643F6A86375}"/>
              </a:ext>
            </a:extLst>
          </p:cNvPr>
          <p:cNvSpPr txBox="1"/>
          <p:nvPr/>
        </p:nvSpPr>
        <p:spPr>
          <a:xfrm>
            <a:off x="1289277" y="5642110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Export/Import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D88282-AEEC-D639-37BE-319C91857547}"/>
              </a:ext>
            </a:extLst>
          </p:cNvPr>
          <p:cNvSpPr txBox="1"/>
          <p:nvPr/>
        </p:nvSpPr>
        <p:spPr>
          <a:xfrm>
            <a:off x="955329" y="3396953"/>
            <a:ext cx="1560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Transportation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057AC7-58C6-D7AD-AA62-B84AFF6D6489}"/>
              </a:ext>
            </a:extLst>
          </p:cNvPr>
          <p:cNvSpPr txBox="1"/>
          <p:nvPr/>
        </p:nvSpPr>
        <p:spPr>
          <a:xfrm>
            <a:off x="5499488" y="1182167"/>
            <a:ext cx="109998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Emissions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FBEDD9-3536-C8A9-6DD7-590FE9785155}"/>
              </a:ext>
            </a:extLst>
          </p:cNvPr>
          <p:cNvSpPr txBox="1"/>
          <p:nvPr/>
        </p:nvSpPr>
        <p:spPr>
          <a:xfrm>
            <a:off x="5271159" y="500392"/>
            <a:ext cx="164968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Climate Change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99B873-4541-FB73-2EAE-A2A1099E5CEA}"/>
              </a:ext>
            </a:extLst>
          </p:cNvPr>
          <p:cNvSpPr txBox="1"/>
          <p:nvPr/>
        </p:nvSpPr>
        <p:spPr>
          <a:xfrm>
            <a:off x="5607242" y="4216914"/>
            <a:ext cx="878767" cy="184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" dirty="0"/>
              <a:t>Cattle-Human Disease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78B9D3-2DBA-5FF1-67B7-42B100A7E3C8}"/>
              </a:ext>
            </a:extLst>
          </p:cNvPr>
          <p:cNvSpPr txBox="1"/>
          <p:nvPr/>
        </p:nvSpPr>
        <p:spPr>
          <a:xfrm>
            <a:off x="3475883" y="5420737"/>
            <a:ext cx="69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Brazil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859A79-F444-E604-2B6C-07B73BE57687}"/>
              </a:ext>
            </a:extLst>
          </p:cNvPr>
          <p:cNvSpPr txBox="1"/>
          <p:nvPr/>
        </p:nvSpPr>
        <p:spPr>
          <a:xfrm>
            <a:off x="688330" y="4065304"/>
            <a:ext cx="1818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Other Nations 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(China, Russia, 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US, UK, Australia)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85CEBB-A505-78C1-8205-4E71404440FD}"/>
              </a:ext>
            </a:extLst>
          </p:cNvPr>
          <p:cNvSpPr txBox="1"/>
          <p:nvPr/>
        </p:nvSpPr>
        <p:spPr>
          <a:xfrm>
            <a:off x="1370651" y="1031224"/>
            <a:ext cx="273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International Policy Makers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8C2B07-AC7C-6D6A-749C-138BA673FFEF}"/>
              </a:ext>
            </a:extLst>
          </p:cNvPr>
          <p:cNvSpPr txBox="1"/>
          <p:nvPr/>
        </p:nvSpPr>
        <p:spPr>
          <a:xfrm>
            <a:off x="737418" y="2259793"/>
            <a:ext cx="199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International Policy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98EEB7E-E7B5-2593-B0B9-E92B5BB1449E}"/>
              </a:ext>
            </a:extLst>
          </p:cNvPr>
          <p:cNvCxnSpPr/>
          <p:nvPr/>
        </p:nvCxnSpPr>
        <p:spPr>
          <a:xfrm>
            <a:off x="1732530" y="5037020"/>
            <a:ext cx="92280" cy="658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3BC21C4-3EA8-F292-4EC4-FDB576436401}"/>
              </a:ext>
            </a:extLst>
          </p:cNvPr>
          <p:cNvCxnSpPr/>
          <p:nvPr/>
        </p:nvCxnSpPr>
        <p:spPr>
          <a:xfrm flipH="1">
            <a:off x="2836646" y="5642109"/>
            <a:ext cx="633134" cy="147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549F865-4A4D-FEC8-9F99-9EB88F4C7E88}"/>
              </a:ext>
            </a:extLst>
          </p:cNvPr>
          <p:cNvCxnSpPr>
            <a:stCxn id="13" idx="0"/>
          </p:cNvCxnSpPr>
          <p:nvPr/>
        </p:nvCxnSpPr>
        <p:spPr>
          <a:xfrm flipH="1" flipV="1">
            <a:off x="1948885" y="5056194"/>
            <a:ext cx="105185" cy="585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CFBA4BF-BE69-3078-2CFB-64462086076B}"/>
              </a:ext>
            </a:extLst>
          </p:cNvPr>
          <p:cNvCxnSpPr/>
          <p:nvPr/>
        </p:nvCxnSpPr>
        <p:spPr>
          <a:xfrm flipV="1">
            <a:off x="2750671" y="5420737"/>
            <a:ext cx="712656" cy="221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6C99DEF-B03B-35B4-0F4D-930A0274C210}"/>
              </a:ext>
            </a:extLst>
          </p:cNvPr>
          <p:cNvCxnSpPr/>
          <p:nvPr/>
        </p:nvCxnSpPr>
        <p:spPr>
          <a:xfrm flipH="1" flipV="1">
            <a:off x="2408648" y="6008736"/>
            <a:ext cx="459304" cy="149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003B0D3-4B48-1644-299F-4192D2C16C30}"/>
              </a:ext>
            </a:extLst>
          </p:cNvPr>
          <p:cNvCxnSpPr/>
          <p:nvPr/>
        </p:nvCxnSpPr>
        <p:spPr>
          <a:xfrm flipH="1" flipV="1">
            <a:off x="2359742" y="3831762"/>
            <a:ext cx="147419" cy="1773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5D89AA-1FE2-E688-3E2C-5CCFCB68CA39}"/>
              </a:ext>
            </a:extLst>
          </p:cNvPr>
          <p:cNvCxnSpPr>
            <a:cxnSpLocks/>
          </p:cNvCxnSpPr>
          <p:nvPr/>
        </p:nvCxnSpPr>
        <p:spPr>
          <a:xfrm>
            <a:off x="2503917" y="2592135"/>
            <a:ext cx="127319" cy="3123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6325A09-A094-4711-1FF5-7BF47B7F72FE}"/>
              </a:ext>
            </a:extLst>
          </p:cNvPr>
          <p:cNvCxnSpPr/>
          <p:nvPr/>
        </p:nvCxnSpPr>
        <p:spPr>
          <a:xfrm>
            <a:off x="2526513" y="2592136"/>
            <a:ext cx="532506" cy="989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BBD9F3-C526-A192-9281-CA7A3B40030F}"/>
              </a:ext>
            </a:extLst>
          </p:cNvPr>
          <p:cNvCxnSpPr>
            <a:cxnSpLocks/>
          </p:cNvCxnSpPr>
          <p:nvPr/>
        </p:nvCxnSpPr>
        <p:spPr>
          <a:xfrm>
            <a:off x="2239317" y="1366833"/>
            <a:ext cx="0" cy="892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48243FF-B56E-911A-5570-361704B2DC40}"/>
              </a:ext>
            </a:extLst>
          </p:cNvPr>
          <p:cNvCxnSpPr/>
          <p:nvPr/>
        </p:nvCxnSpPr>
        <p:spPr>
          <a:xfrm flipH="1">
            <a:off x="2524944" y="3766285"/>
            <a:ext cx="460744" cy="1909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66B892D-75B0-714E-65AF-16F2ACA0858B}"/>
              </a:ext>
            </a:extLst>
          </p:cNvPr>
          <p:cNvCxnSpPr/>
          <p:nvPr/>
        </p:nvCxnSpPr>
        <p:spPr>
          <a:xfrm flipV="1">
            <a:off x="2287818" y="3657090"/>
            <a:ext cx="580134" cy="1990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3D4CE61-4D94-0F4A-5FF0-6F52C457AE34}"/>
              </a:ext>
            </a:extLst>
          </p:cNvPr>
          <p:cNvCxnSpPr>
            <a:cxnSpLocks/>
          </p:cNvCxnSpPr>
          <p:nvPr/>
        </p:nvCxnSpPr>
        <p:spPr>
          <a:xfrm flipV="1">
            <a:off x="2524944" y="1473880"/>
            <a:ext cx="2896460" cy="2107739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554C48C-52B2-45D9-866A-42C00F176147}"/>
              </a:ext>
            </a:extLst>
          </p:cNvPr>
          <p:cNvCxnSpPr>
            <a:cxnSpLocks/>
          </p:cNvCxnSpPr>
          <p:nvPr/>
        </p:nvCxnSpPr>
        <p:spPr>
          <a:xfrm flipV="1">
            <a:off x="6479458" y="869724"/>
            <a:ext cx="0" cy="312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E67E9B7-202A-19FB-5BE6-3C40A73320D2}"/>
              </a:ext>
            </a:extLst>
          </p:cNvPr>
          <p:cNvCxnSpPr/>
          <p:nvPr/>
        </p:nvCxnSpPr>
        <p:spPr>
          <a:xfrm flipH="1">
            <a:off x="4898987" y="869724"/>
            <a:ext cx="438910" cy="2962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F9CC65-793F-703A-F14B-ECB698BAF77E}"/>
              </a:ext>
            </a:extLst>
          </p:cNvPr>
          <p:cNvCxnSpPr/>
          <p:nvPr/>
        </p:nvCxnSpPr>
        <p:spPr>
          <a:xfrm flipH="1" flipV="1">
            <a:off x="6885749" y="998546"/>
            <a:ext cx="858765" cy="73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ED74134-E5DC-BE09-A159-8BCF2A94BC05}"/>
              </a:ext>
            </a:extLst>
          </p:cNvPr>
          <p:cNvCxnSpPr/>
          <p:nvPr/>
        </p:nvCxnSpPr>
        <p:spPr>
          <a:xfrm flipH="1" flipV="1">
            <a:off x="6761060" y="1025945"/>
            <a:ext cx="386196" cy="1324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CF508FB-B6A8-C156-2E7F-B7319230ADFB}"/>
              </a:ext>
            </a:extLst>
          </p:cNvPr>
          <p:cNvCxnSpPr/>
          <p:nvPr/>
        </p:nvCxnSpPr>
        <p:spPr>
          <a:xfrm flipH="1">
            <a:off x="2750671" y="3766285"/>
            <a:ext cx="3011032" cy="1765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25F2493-0DD6-DF7E-2A2F-D991A7EEBB7E}"/>
              </a:ext>
            </a:extLst>
          </p:cNvPr>
          <p:cNvCxnSpPr/>
          <p:nvPr/>
        </p:nvCxnSpPr>
        <p:spPr>
          <a:xfrm flipV="1">
            <a:off x="2768454" y="5256384"/>
            <a:ext cx="1629280" cy="466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F9768-677B-739C-5C0A-3F4A80F031FE}"/>
              </a:ext>
            </a:extLst>
          </p:cNvPr>
          <p:cNvCxnSpPr/>
          <p:nvPr/>
        </p:nvCxnSpPr>
        <p:spPr>
          <a:xfrm flipH="1" flipV="1">
            <a:off x="3977712" y="5077907"/>
            <a:ext cx="571907" cy="882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2EF46C4-6A67-2CF3-087F-3817CC6E8C8F}"/>
              </a:ext>
            </a:extLst>
          </p:cNvPr>
          <p:cNvCxnSpPr/>
          <p:nvPr/>
        </p:nvCxnSpPr>
        <p:spPr>
          <a:xfrm>
            <a:off x="3880883" y="5186179"/>
            <a:ext cx="488379" cy="750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F02A07E-D87B-8998-560B-9EF589654B17}"/>
              </a:ext>
            </a:extLst>
          </p:cNvPr>
          <p:cNvCxnSpPr>
            <a:cxnSpLocks/>
          </p:cNvCxnSpPr>
          <p:nvPr/>
        </p:nvCxnSpPr>
        <p:spPr>
          <a:xfrm flipH="1">
            <a:off x="4660490" y="4473677"/>
            <a:ext cx="1317525" cy="148667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E4A8194-16AE-7486-3AD4-E905FAAE0D3D}"/>
              </a:ext>
            </a:extLst>
          </p:cNvPr>
          <p:cNvCxnSpPr>
            <a:cxnSpLocks/>
          </p:cNvCxnSpPr>
          <p:nvPr/>
        </p:nvCxnSpPr>
        <p:spPr>
          <a:xfrm flipH="1" flipV="1">
            <a:off x="4985719" y="4065304"/>
            <a:ext cx="513060" cy="18604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AF365B2-9DF8-3F32-99A1-ACC4C152FD5E}"/>
              </a:ext>
            </a:extLst>
          </p:cNvPr>
          <p:cNvCxnSpPr/>
          <p:nvPr/>
        </p:nvCxnSpPr>
        <p:spPr>
          <a:xfrm flipH="1">
            <a:off x="5421404" y="4473677"/>
            <a:ext cx="340299" cy="514957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5B07BFE-92F3-FFE3-4235-9C6E4292399C}"/>
              </a:ext>
            </a:extLst>
          </p:cNvPr>
          <p:cNvCxnSpPr/>
          <p:nvPr/>
        </p:nvCxnSpPr>
        <p:spPr>
          <a:xfrm>
            <a:off x="2631236" y="2507226"/>
            <a:ext cx="505254" cy="196645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ED83D9F-DB5A-A943-2D03-6FC9A685B7A8}"/>
              </a:ext>
            </a:extLst>
          </p:cNvPr>
          <p:cNvCxnSpPr/>
          <p:nvPr/>
        </p:nvCxnSpPr>
        <p:spPr>
          <a:xfrm>
            <a:off x="5421404" y="998546"/>
            <a:ext cx="340299" cy="2430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5CF6771-93AF-3E0A-B410-473105565DE0}"/>
              </a:ext>
            </a:extLst>
          </p:cNvPr>
          <p:cNvCxnSpPr/>
          <p:nvPr/>
        </p:nvCxnSpPr>
        <p:spPr>
          <a:xfrm>
            <a:off x="6194115" y="885063"/>
            <a:ext cx="41337" cy="4831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CD494DA6-DE23-F650-6CA7-3F611B2E20DE}"/>
              </a:ext>
            </a:extLst>
          </p:cNvPr>
          <p:cNvSpPr txBox="1"/>
          <p:nvPr/>
        </p:nvSpPr>
        <p:spPr>
          <a:xfrm>
            <a:off x="8063273" y="885063"/>
            <a:ext cx="238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Global Hydrologic Cycle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108FF4E-F1D6-16E1-6A03-2915FF59CB8D}"/>
              </a:ext>
            </a:extLst>
          </p:cNvPr>
          <p:cNvSpPr txBox="1"/>
          <p:nvPr/>
        </p:nvSpPr>
        <p:spPr>
          <a:xfrm>
            <a:off x="9398552" y="1860895"/>
            <a:ext cx="2100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Global Temperature </a:t>
            </a:r>
          </a:p>
          <a:p>
            <a:r>
              <a:rPr lang="en-US" dirty="0">
                <a:solidFill>
                  <a:srgbClr val="FF0000"/>
                </a:solidFill>
              </a:rPr>
              <a:t>Anomalies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EDC15A-5384-BB31-79FC-3D70E0510396}"/>
              </a:ext>
            </a:extLst>
          </p:cNvPr>
          <p:cNvSpPr txBox="1"/>
          <p:nvPr/>
        </p:nvSpPr>
        <p:spPr>
          <a:xfrm>
            <a:off x="5349569" y="5812509"/>
            <a:ext cx="177176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Natural Disasters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2A4D400-5E40-75C4-A49D-40CCDCC530E3}"/>
              </a:ext>
            </a:extLst>
          </p:cNvPr>
          <p:cNvCxnSpPr/>
          <p:nvPr/>
        </p:nvCxnSpPr>
        <p:spPr>
          <a:xfrm>
            <a:off x="7121336" y="685058"/>
            <a:ext cx="941937" cy="200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84F9DAB-5837-9EF6-5DCF-77986D9044BD}"/>
              </a:ext>
            </a:extLst>
          </p:cNvPr>
          <p:cNvCxnSpPr/>
          <p:nvPr/>
        </p:nvCxnSpPr>
        <p:spPr>
          <a:xfrm>
            <a:off x="6989423" y="933069"/>
            <a:ext cx="2732093" cy="824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7823AB8-9C27-D4FA-A226-4479D6A56167}"/>
              </a:ext>
            </a:extLst>
          </p:cNvPr>
          <p:cNvCxnSpPr/>
          <p:nvPr/>
        </p:nvCxnSpPr>
        <p:spPr>
          <a:xfrm>
            <a:off x="5591553" y="933069"/>
            <a:ext cx="455072" cy="3283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05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919"/>
    </mc:Choice>
    <mc:Fallback>
      <p:transition spd="slow" advTm="9891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6F46820-E2E7-CFDD-56FF-EB897628F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Background – Meta-coupling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A028A7-86D6-8B8F-9165-D390D515D4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" r="2851" b="1"/>
          <a:stretch/>
        </p:blipFill>
        <p:spPr>
          <a:xfrm>
            <a:off x="-288758" y="553609"/>
            <a:ext cx="5769321" cy="476224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CB09085-49F9-AF7F-D7F3-384036D79A64}"/>
              </a:ext>
            </a:extLst>
          </p:cNvPr>
          <p:cNvSpPr txBox="1">
            <a:spLocks/>
          </p:cNvSpPr>
          <p:nvPr/>
        </p:nvSpPr>
        <p:spPr>
          <a:xfrm>
            <a:off x="5325979" y="1984443"/>
            <a:ext cx="6770164" cy="476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Two or more coupled systems that interact internally, nearby, and far away.</a:t>
            </a:r>
          </a:p>
          <a:p>
            <a:r>
              <a:rPr lang="en-US" sz="3200" dirty="0"/>
              <a:t>Meta-coupling includes intra-coupling, </a:t>
            </a:r>
            <a:r>
              <a:rPr lang="en-US" sz="3200" dirty="0" err="1"/>
              <a:t>telecoupling</a:t>
            </a:r>
            <a:r>
              <a:rPr lang="en-US" sz="3200" dirty="0"/>
              <a:t>, and peri-coupling</a:t>
            </a:r>
          </a:p>
          <a:p>
            <a:r>
              <a:rPr lang="en-US" sz="3200" dirty="0"/>
              <a:t>Intra-coupling: couplings within the system</a:t>
            </a:r>
          </a:p>
          <a:p>
            <a:r>
              <a:rPr lang="en-US" sz="3200" dirty="0" err="1"/>
              <a:t>Telecoupling</a:t>
            </a:r>
            <a:r>
              <a:rPr lang="en-US" sz="3200" dirty="0"/>
              <a:t>: couplings between far apart systems </a:t>
            </a:r>
          </a:p>
          <a:p>
            <a:r>
              <a:rPr lang="en-US" sz="3200" dirty="0"/>
              <a:t>Peri-coupling: couplings between nearby systems</a:t>
            </a:r>
          </a:p>
          <a:p>
            <a:r>
              <a:rPr lang="en-US" sz="3200" dirty="0"/>
              <a:t>Multi-scalar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6848FC-8ECD-CC0C-35C8-B290D8247BA2}"/>
              </a:ext>
            </a:extLst>
          </p:cNvPr>
          <p:cNvSpPr txBox="1"/>
          <p:nvPr/>
        </p:nvSpPr>
        <p:spPr>
          <a:xfrm>
            <a:off x="2067767" y="5477276"/>
            <a:ext cx="207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Taken from Liu 2017</a:t>
            </a:r>
          </a:p>
        </p:txBody>
      </p:sp>
    </p:spTree>
    <p:extLst>
      <p:ext uri="{BB962C8B-B14F-4D97-AF65-F5344CB8AC3E}">
        <p14:creationId xmlns:p14="http://schemas.microsoft.com/office/powerpoint/2010/main" val="301662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699"/>
    </mc:Choice>
    <mc:Fallback>
      <p:transition spd="slow" advTm="9069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C94FB2-8BF9-E7B2-175B-9898A1234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en-US" sz="3600" dirty="0"/>
              <a:t>Background – Amazon Rainforest</a:t>
            </a:r>
          </a:p>
        </p:txBody>
      </p:sp>
      <p:pic>
        <p:nvPicPr>
          <p:cNvPr id="1026" name="Picture 2" descr="The Amazon Rainforest">
            <a:extLst>
              <a:ext uri="{FF2B5EF4-FFF2-40B4-BE49-F238E27FC236}">
                <a16:creationId xmlns:a16="http://schemas.microsoft.com/office/drawing/2014/main" id="{39A965F8-59D3-5C04-0F0C-FB9825631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3" r="11160"/>
          <a:stretch/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8" name="Rectangle 1034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A5F0A-A856-A37F-EB9A-5BF41E987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0" y="2557586"/>
            <a:ext cx="5181599" cy="4300413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3200" dirty="0"/>
              <a:t>Largest rainforest in the world, with highest level of biodiversity</a:t>
            </a:r>
          </a:p>
          <a:p>
            <a:r>
              <a:rPr lang="en-US" sz="3200" dirty="0"/>
              <a:t>Leading cause (2/3</a:t>
            </a:r>
            <a:r>
              <a:rPr lang="en-US" sz="3200" baseline="30000" dirty="0"/>
              <a:t>rd</a:t>
            </a:r>
            <a:r>
              <a:rPr lang="en-US" sz="3200" dirty="0"/>
              <a:t>) of deforestation is creation of pasture</a:t>
            </a:r>
          </a:p>
          <a:p>
            <a:r>
              <a:rPr lang="en-US" sz="3200" dirty="0"/>
              <a:t>Brazil is the number one exporter of beef</a:t>
            </a:r>
          </a:p>
          <a:p>
            <a:r>
              <a:rPr lang="en-US" sz="3200" dirty="0"/>
              <a:t>&gt;70% of Brazilian beef is consumed internally</a:t>
            </a:r>
          </a:p>
        </p:txBody>
      </p:sp>
    </p:spTree>
    <p:extLst>
      <p:ext uri="{BB962C8B-B14F-4D97-AF65-F5344CB8AC3E}">
        <p14:creationId xmlns:p14="http://schemas.microsoft.com/office/powerpoint/2010/main" val="96472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459"/>
    </mc:Choice>
    <mc:Fallback>
      <p:transition spd="slow" advTm="4945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DC0E27-07A5-92B2-6485-E0C51D2572FB}"/>
              </a:ext>
            </a:extLst>
          </p:cNvPr>
          <p:cNvSpPr/>
          <p:nvPr/>
        </p:nvSpPr>
        <p:spPr>
          <a:xfrm>
            <a:off x="791706" y="237938"/>
            <a:ext cx="5257800" cy="61150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7D1FC-1C48-E9A2-9372-AAEC864593D0}"/>
              </a:ext>
            </a:extLst>
          </p:cNvPr>
          <p:cNvSpPr txBox="1"/>
          <p:nvPr/>
        </p:nvSpPr>
        <p:spPr>
          <a:xfrm>
            <a:off x="2360646" y="400050"/>
            <a:ext cx="2111988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000" u="sng" dirty="0"/>
              <a:t>Human Subsystem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051D6-A39C-CADC-FF7D-F4CD93F23F49}"/>
              </a:ext>
            </a:extLst>
          </p:cNvPr>
          <p:cNvSpPr txBox="1"/>
          <p:nvPr/>
        </p:nvSpPr>
        <p:spPr>
          <a:xfrm>
            <a:off x="4653981" y="1083283"/>
            <a:ext cx="1020985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Producers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6DB51-D921-4AB1-0AA6-E2502CFAAB6B}"/>
              </a:ext>
            </a:extLst>
          </p:cNvPr>
          <p:cNvSpPr txBox="1"/>
          <p:nvPr/>
        </p:nvSpPr>
        <p:spPr>
          <a:xfrm>
            <a:off x="1010985" y="1028702"/>
            <a:ext cx="2477922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Cattle Ranchers Association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9A6BB8-1611-5BCC-E8C9-30084A6147B9}"/>
              </a:ext>
            </a:extLst>
          </p:cNvPr>
          <p:cNvSpPr txBox="1"/>
          <p:nvPr/>
        </p:nvSpPr>
        <p:spPr>
          <a:xfrm>
            <a:off x="970613" y="2958914"/>
            <a:ext cx="1384995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Ranch Owners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E073B-A102-B089-C675-A8DE0226917B}"/>
              </a:ext>
            </a:extLst>
          </p:cNvPr>
          <p:cNvSpPr txBox="1"/>
          <p:nvPr/>
        </p:nvSpPr>
        <p:spPr>
          <a:xfrm>
            <a:off x="926759" y="5241224"/>
            <a:ext cx="1482778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Cattle Ranchers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78E204-9160-F47E-59E4-B737EF700AE5}"/>
              </a:ext>
            </a:extLst>
          </p:cNvPr>
          <p:cNvSpPr txBox="1"/>
          <p:nvPr/>
        </p:nvSpPr>
        <p:spPr>
          <a:xfrm>
            <a:off x="4819716" y="2958914"/>
            <a:ext cx="866648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Vendors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4F1E50-BB1E-6B47-0A6A-402DEA8855BF}"/>
              </a:ext>
            </a:extLst>
          </p:cNvPr>
          <p:cNvSpPr txBox="1"/>
          <p:nvPr/>
        </p:nvSpPr>
        <p:spPr>
          <a:xfrm>
            <a:off x="1338382" y="1986738"/>
            <a:ext cx="1361142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Local Demand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BA4CC3-EBED-BAB9-B297-74E875DD20D7}"/>
              </a:ext>
            </a:extLst>
          </p:cNvPr>
          <p:cNvSpPr txBox="1"/>
          <p:nvPr/>
        </p:nvSpPr>
        <p:spPr>
          <a:xfrm>
            <a:off x="2818852" y="1557377"/>
            <a:ext cx="1101455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Production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2FBDA9-CAC5-08D9-84EB-D9DF7277FB8A}"/>
              </a:ext>
            </a:extLst>
          </p:cNvPr>
          <p:cNvSpPr txBox="1"/>
          <p:nvPr/>
        </p:nvSpPr>
        <p:spPr>
          <a:xfrm>
            <a:off x="3498565" y="3248308"/>
            <a:ext cx="944489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Nutrition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99C0F1-0ED6-FC24-818B-0FE7D67F6D70}"/>
              </a:ext>
            </a:extLst>
          </p:cNvPr>
          <p:cNvSpPr txBox="1"/>
          <p:nvPr/>
        </p:nvSpPr>
        <p:spPr>
          <a:xfrm>
            <a:off x="2699524" y="4813295"/>
            <a:ext cx="1340110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Quality of Life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84789E-C4B5-661B-A89D-498C88C8143A}"/>
              </a:ext>
            </a:extLst>
          </p:cNvPr>
          <p:cNvSpPr txBox="1"/>
          <p:nvPr/>
        </p:nvSpPr>
        <p:spPr>
          <a:xfrm>
            <a:off x="4073275" y="1956792"/>
            <a:ext cx="1407245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Transportation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0D5CB87-D677-8B80-F732-78EADF79B958}"/>
              </a:ext>
            </a:extLst>
          </p:cNvPr>
          <p:cNvSpPr/>
          <p:nvPr/>
        </p:nvSpPr>
        <p:spPr>
          <a:xfrm>
            <a:off x="6066399" y="239943"/>
            <a:ext cx="5257800" cy="61150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E732CD-E2F3-1F20-214A-B518397EA96B}"/>
              </a:ext>
            </a:extLst>
          </p:cNvPr>
          <p:cNvSpPr txBox="1"/>
          <p:nvPr/>
        </p:nvSpPr>
        <p:spPr>
          <a:xfrm>
            <a:off x="7639305" y="400050"/>
            <a:ext cx="212840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u="sng" dirty="0"/>
              <a:t>Natural Subsystem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0F3AA79-E3F5-6B65-F11E-39C53A54137B}"/>
              </a:ext>
            </a:extLst>
          </p:cNvPr>
          <p:cNvCxnSpPr/>
          <p:nvPr/>
        </p:nvCxnSpPr>
        <p:spPr>
          <a:xfrm flipH="1">
            <a:off x="3814916" y="1343381"/>
            <a:ext cx="961981" cy="242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46CC14A-3B6C-B3FC-3ED9-D65EE4B50F15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2699524" y="1895931"/>
            <a:ext cx="456631" cy="260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502840-20BD-317E-F09A-566E3789EBCD}"/>
              </a:ext>
            </a:extLst>
          </p:cNvPr>
          <p:cNvCxnSpPr/>
          <p:nvPr/>
        </p:nvCxnSpPr>
        <p:spPr>
          <a:xfrm>
            <a:off x="3920307" y="1799582"/>
            <a:ext cx="552327" cy="126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3A6194-43B7-AED7-4A57-9D935AFC1374}"/>
              </a:ext>
            </a:extLst>
          </p:cNvPr>
          <p:cNvCxnSpPr/>
          <p:nvPr/>
        </p:nvCxnSpPr>
        <p:spPr>
          <a:xfrm>
            <a:off x="3488907" y="1895931"/>
            <a:ext cx="0" cy="656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CE9E36E-8211-AED5-BBB9-9BA2C3F57DFC}"/>
              </a:ext>
            </a:extLst>
          </p:cNvPr>
          <p:cNvCxnSpPr>
            <a:cxnSpLocks/>
          </p:cNvCxnSpPr>
          <p:nvPr/>
        </p:nvCxnSpPr>
        <p:spPr>
          <a:xfrm>
            <a:off x="4196470" y="2891377"/>
            <a:ext cx="623246" cy="253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28984E1-0CFE-FD50-95B7-5AC705CD38C6}"/>
              </a:ext>
            </a:extLst>
          </p:cNvPr>
          <p:cNvCxnSpPr/>
          <p:nvPr/>
        </p:nvCxnSpPr>
        <p:spPr>
          <a:xfrm>
            <a:off x="3814916" y="2891377"/>
            <a:ext cx="0" cy="40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ABD721E-6F3E-7166-2D22-52A5FF19AC8B}"/>
              </a:ext>
            </a:extLst>
          </p:cNvPr>
          <p:cNvCxnSpPr/>
          <p:nvPr/>
        </p:nvCxnSpPr>
        <p:spPr>
          <a:xfrm flipH="1">
            <a:off x="3667432" y="3636022"/>
            <a:ext cx="147484" cy="1073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507C62A-6BF9-4BED-02C1-F26C2FC479A6}"/>
              </a:ext>
            </a:extLst>
          </p:cNvPr>
          <p:cNvCxnSpPr/>
          <p:nvPr/>
        </p:nvCxnSpPr>
        <p:spPr>
          <a:xfrm flipH="1" flipV="1">
            <a:off x="2172929" y="2408256"/>
            <a:ext cx="284165" cy="1305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215154F-A55E-D846-9066-8905CF30A6BF}"/>
              </a:ext>
            </a:extLst>
          </p:cNvPr>
          <p:cNvCxnSpPr/>
          <p:nvPr/>
        </p:nvCxnSpPr>
        <p:spPr>
          <a:xfrm flipH="1">
            <a:off x="2695653" y="2060004"/>
            <a:ext cx="442785" cy="1695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BE8A99F-D51C-00AC-7D27-2A2293EF9B7C}"/>
              </a:ext>
            </a:extLst>
          </p:cNvPr>
          <p:cNvSpPr txBox="1"/>
          <p:nvPr/>
        </p:nvSpPr>
        <p:spPr>
          <a:xfrm>
            <a:off x="2457094" y="2552823"/>
            <a:ext cx="1887696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Cow-based Products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6596BB2-A308-5085-9F33-FABC9EDA60AD}"/>
              </a:ext>
            </a:extLst>
          </p:cNvPr>
          <p:cNvCxnSpPr/>
          <p:nvPr/>
        </p:nvCxnSpPr>
        <p:spPr>
          <a:xfrm flipV="1">
            <a:off x="3138438" y="3636022"/>
            <a:ext cx="528994" cy="371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50F0991-7BBD-FDE7-682B-8D73BB598DCC}"/>
              </a:ext>
            </a:extLst>
          </p:cNvPr>
          <p:cNvCxnSpPr>
            <a:cxnSpLocks/>
          </p:cNvCxnSpPr>
          <p:nvPr/>
        </p:nvCxnSpPr>
        <p:spPr>
          <a:xfrm>
            <a:off x="2855409" y="4237960"/>
            <a:ext cx="440868" cy="572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56EFB10-9FB8-5D7C-F192-51A5F01184FA}"/>
              </a:ext>
            </a:extLst>
          </p:cNvPr>
          <p:cNvCxnSpPr/>
          <p:nvPr/>
        </p:nvCxnSpPr>
        <p:spPr>
          <a:xfrm>
            <a:off x="1010985" y="1385246"/>
            <a:ext cx="0" cy="3799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D084AF6-5185-7F0E-FF87-EE443F34729F}"/>
              </a:ext>
            </a:extLst>
          </p:cNvPr>
          <p:cNvCxnSpPr/>
          <p:nvPr/>
        </p:nvCxnSpPr>
        <p:spPr>
          <a:xfrm>
            <a:off x="1189703" y="1385246"/>
            <a:ext cx="0" cy="1522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97ADF16-4101-D9ED-73AE-EFD540800A08}"/>
              </a:ext>
            </a:extLst>
          </p:cNvPr>
          <p:cNvCxnSpPr/>
          <p:nvPr/>
        </p:nvCxnSpPr>
        <p:spPr>
          <a:xfrm flipV="1">
            <a:off x="1338382" y="1385246"/>
            <a:ext cx="0" cy="1573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510356A-D51A-BA89-B31A-122B139BA2A0}"/>
              </a:ext>
            </a:extLst>
          </p:cNvPr>
          <p:cNvCxnSpPr/>
          <p:nvPr/>
        </p:nvCxnSpPr>
        <p:spPr>
          <a:xfrm flipV="1">
            <a:off x="867801" y="1343381"/>
            <a:ext cx="41992" cy="3808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AFEC5F7-7E90-EEBF-589B-B7B84469AEC1}"/>
              </a:ext>
            </a:extLst>
          </p:cNvPr>
          <p:cNvCxnSpPr/>
          <p:nvPr/>
        </p:nvCxnSpPr>
        <p:spPr>
          <a:xfrm>
            <a:off x="5407741" y="1385246"/>
            <a:ext cx="0" cy="1573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79BE3AF-BEF9-1F13-1639-538A6DC7719A}"/>
              </a:ext>
            </a:extLst>
          </p:cNvPr>
          <p:cNvCxnSpPr/>
          <p:nvPr/>
        </p:nvCxnSpPr>
        <p:spPr>
          <a:xfrm>
            <a:off x="5322580" y="3297468"/>
            <a:ext cx="0" cy="1854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969B708-F2F5-72C8-4646-7741D38C87E5}"/>
              </a:ext>
            </a:extLst>
          </p:cNvPr>
          <p:cNvCxnSpPr/>
          <p:nvPr/>
        </p:nvCxnSpPr>
        <p:spPr>
          <a:xfrm flipV="1">
            <a:off x="5161940" y="3429000"/>
            <a:ext cx="0" cy="1722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922032A-0115-CE5E-B906-064FC15E6C41}"/>
              </a:ext>
            </a:extLst>
          </p:cNvPr>
          <p:cNvCxnSpPr/>
          <p:nvPr/>
        </p:nvCxnSpPr>
        <p:spPr>
          <a:xfrm flipV="1">
            <a:off x="5565058" y="1385246"/>
            <a:ext cx="0" cy="1506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37ACF0B-150E-C6F8-63DE-40C33D0CB5BC}"/>
              </a:ext>
            </a:extLst>
          </p:cNvPr>
          <p:cNvCxnSpPr>
            <a:cxnSpLocks/>
          </p:cNvCxnSpPr>
          <p:nvPr/>
        </p:nvCxnSpPr>
        <p:spPr>
          <a:xfrm flipV="1">
            <a:off x="2018953" y="4493342"/>
            <a:ext cx="0" cy="819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FBD5C3F-2233-1BDF-A0F5-C306FB39F7B3}"/>
              </a:ext>
            </a:extLst>
          </p:cNvPr>
          <p:cNvCxnSpPr/>
          <p:nvPr/>
        </p:nvCxnSpPr>
        <p:spPr>
          <a:xfrm flipH="1">
            <a:off x="3015111" y="3247615"/>
            <a:ext cx="1900500" cy="888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F1066E9-126A-E243-5A04-D90A4926760C}"/>
              </a:ext>
            </a:extLst>
          </p:cNvPr>
          <p:cNvCxnSpPr/>
          <p:nvPr/>
        </p:nvCxnSpPr>
        <p:spPr>
          <a:xfrm>
            <a:off x="3498565" y="1197979"/>
            <a:ext cx="1155416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8D3C466-F257-1F10-8B7B-49D23E231C57}"/>
              </a:ext>
            </a:extLst>
          </p:cNvPr>
          <p:cNvCxnSpPr/>
          <p:nvPr/>
        </p:nvCxnSpPr>
        <p:spPr>
          <a:xfrm flipH="1" flipV="1">
            <a:off x="2355608" y="2408256"/>
            <a:ext cx="463244" cy="2401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E222736-4C90-B303-4FBE-AA42F86F63D2}"/>
              </a:ext>
            </a:extLst>
          </p:cNvPr>
          <p:cNvSpPr txBox="1"/>
          <p:nvPr/>
        </p:nvSpPr>
        <p:spPr>
          <a:xfrm>
            <a:off x="1787315" y="3837835"/>
            <a:ext cx="1391471" cy="5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Employment/ </a:t>
            </a:r>
          </a:p>
          <a:p>
            <a:r>
              <a:rPr lang="en-US" sz="1600" dirty="0">
                <a:solidFill>
                  <a:srgbClr val="00B050"/>
                </a:solidFill>
              </a:rPr>
              <a:t>Local Income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CC63964-2EA5-07B1-672F-889660A8E3AA}"/>
              </a:ext>
            </a:extLst>
          </p:cNvPr>
          <p:cNvSpPr txBox="1"/>
          <p:nvPr/>
        </p:nvSpPr>
        <p:spPr>
          <a:xfrm>
            <a:off x="5083855" y="3886299"/>
            <a:ext cx="2110321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Agricultural Production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22AF4CF-20D5-23B4-2FF6-4DAA33ADDD7C}"/>
              </a:ext>
            </a:extLst>
          </p:cNvPr>
          <p:cNvSpPr txBox="1"/>
          <p:nvPr/>
        </p:nvSpPr>
        <p:spPr>
          <a:xfrm>
            <a:off x="5635712" y="3070903"/>
            <a:ext cx="998991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Emissions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06ED1A3-26CD-FB3D-B99F-721438F40289}"/>
              </a:ext>
            </a:extLst>
          </p:cNvPr>
          <p:cNvSpPr txBox="1"/>
          <p:nvPr/>
        </p:nvSpPr>
        <p:spPr>
          <a:xfrm>
            <a:off x="5630747" y="1593598"/>
            <a:ext cx="810030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Pasture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B27E1AA-B33C-9E5D-8EA4-1EFF0FF0EA25}"/>
              </a:ext>
            </a:extLst>
          </p:cNvPr>
          <p:cNvSpPr txBox="1"/>
          <p:nvPr/>
        </p:nvSpPr>
        <p:spPr>
          <a:xfrm>
            <a:off x="5711330" y="2359856"/>
            <a:ext cx="67358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Cattle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98302C9-0DB4-2797-F999-DBBF3D8C7399}"/>
              </a:ext>
            </a:extLst>
          </p:cNvPr>
          <p:cNvSpPr txBox="1"/>
          <p:nvPr/>
        </p:nvSpPr>
        <p:spPr>
          <a:xfrm>
            <a:off x="5386657" y="4659273"/>
            <a:ext cx="1482761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Forest Products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2B730F0-EFD1-3135-4479-10BEE8310BA0}"/>
              </a:ext>
            </a:extLst>
          </p:cNvPr>
          <p:cNvSpPr txBox="1"/>
          <p:nvPr/>
        </p:nvSpPr>
        <p:spPr>
          <a:xfrm>
            <a:off x="7759658" y="1174104"/>
            <a:ext cx="227581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Amazonian deforestation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6087B07-D707-9F33-F084-2E763DEAD17E}"/>
              </a:ext>
            </a:extLst>
          </p:cNvPr>
          <p:cNvSpPr txBox="1"/>
          <p:nvPr/>
        </p:nvSpPr>
        <p:spPr>
          <a:xfrm>
            <a:off x="7853064" y="2100383"/>
            <a:ext cx="155933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Biodiversity Loss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3A1D784-9E67-9973-73AD-8C842F5E4861}"/>
              </a:ext>
            </a:extLst>
          </p:cNvPr>
          <p:cNvSpPr txBox="1"/>
          <p:nvPr/>
        </p:nvSpPr>
        <p:spPr>
          <a:xfrm>
            <a:off x="9497944" y="5482332"/>
            <a:ext cx="156517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Runoff/Pollution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4FD2BE2-26CB-0BD0-20C3-9CC3CF9DE667}"/>
              </a:ext>
            </a:extLst>
          </p:cNvPr>
          <p:cNvSpPr txBox="1"/>
          <p:nvPr/>
        </p:nvSpPr>
        <p:spPr>
          <a:xfrm>
            <a:off x="9848197" y="3170055"/>
            <a:ext cx="133831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River Damage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1A5274D-EEC1-7744-14C0-B539A70E994C}"/>
              </a:ext>
            </a:extLst>
          </p:cNvPr>
          <p:cNvCxnSpPr/>
          <p:nvPr/>
        </p:nvCxnSpPr>
        <p:spPr>
          <a:xfrm>
            <a:off x="8897566" y="1512658"/>
            <a:ext cx="0" cy="587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A954057-28AE-9CC2-AB2B-DF9849FBC765}"/>
              </a:ext>
            </a:extLst>
          </p:cNvPr>
          <p:cNvCxnSpPr/>
          <p:nvPr/>
        </p:nvCxnSpPr>
        <p:spPr>
          <a:xfrm flipV="1">
            <a:off x="8072284" y="2438937"/>
            <a:ext cx="403122" cy="579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48B064B4-ABE3-A29A-C1D8-A1ADC7E4D07B}"/>
              </a:ext>
            </a:extLst>
          </p:cNvPr>
          <p:cNvCxnSpPr>
            <a:cxnSpLocks/>
          </p:cNvCxnSpPr>
          <p:nvPr/>
        </p:nvCxnSpPr>
        <p:spPr>
          <a:xfrm flipH="1" flipV="1">
            <a:off x="8524139" y="3398097"/>
            <a:ext cx="1137653" cy="2045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FB24454-AEFE-69DF-86E1-6D4D7BF93785}"/>
              </a:ext>
            </a:extLst>
          </p:cNvPr>
          <p:cNvCxnSpPr>
            <a:cxnSpLocks/>
          </p:cNvCxnSpPr>
          <p:nvPr/>
        </p:nvCxnSpPr>
        <p:spPr>
          <a:xfrm flipH="1" flipV="1">
            <a:off x="10427691" y="3586862"/>
            <a:ext cx="132154" cy="1823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6A85687-2AA8-6700-847F-BF44E59BAC32}"/>
              </a:ext>
            </a:extLst>
          </p:cNvPr>
          <p:cNvCxnSpPr>
            <a:cxnSpLocks/>
          </p:cNvCxnSpPr>
          <p:nvPr/>
        </p:nvCxnSpPr>
        <p:spPr>
          <a:xfrm flipH="1" flipV="1">
            <a:off x="9419711" y="2325292"/>
            <a:ext cx="484163" cy="870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6C51D46-90DB-23D8-722C-BB011353B503}"/>
              </a:ext>
            </a:extLst>
          </p:cNvPr>
          <p:cNvCxnSpPr>
            <a:cxnSpLocks/>
          </p:cNvCxnSpPr>
          <p:nvPr/>
        </p:nvCxnSpPr>
        <p:spPr>
          <a:xfrm>
            <a:off x="9764279" y="1557377"/>
            <a:ext cx="430178" cy="1479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14F3A16-7638-4113-6AE5-D57DB8769C97}"/>
              </a:ext>
            </a:extLst>
          </p:cNvPr>
          <p:cNvCxnSpPr/>
          <p:nvPr/>
        </p:nvCxnSpPr>
        <p:spPr>
          <a:xfrm flipV="1">
            <a:off x="6506465" y="1421837"/>
            <a:ext cx="1210749" cy="377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B917468E-12B2-3C05-5AE7-882B9152BE36}"/>
              </a:ext>
            </a:extLst>
          </p:cNvPr>
          <p:cNvCxnSpPr/>
          <p:nvPr/>
        </p:nvCxnSpPr>
        <p:spPr>
          <a:xfrm flipV="1">
            <a:off x="6262991" y="2025973"/>
            <a:ext cx="0" cy="242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D37EBFC-7D0E-0EA2-DC02-40BC7443B749}"/>
              </a:ext>
            </a:extLst>
          </p:cNvPr>
          <p:cNvCxnSpPr>
            <a:cxnSpLocks/>
          </p:cNvCxnSpPr>
          <p:nvPr/>
        </p:nvCxnSpPr>
        <p:spPr>
          <a:xfrm>
            <a:off x="6384912" y="3429000"/>
            <a:ext cx="0" cy="408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512DA1D-6D12-2CB6-B8B3-712E816C9CA7}"/>
              </a:ext>
            </a:extLst>
          </p:cNvPr>
          <p:cNvCxnSpPr/>
          <p:nvPr/>
        </p:nvCxnSpPr>
        <p:spPr>
          <a:xfrm flipH="1">
            <a:off x="6990735" y="3429000"/>
            <a:ext cx="878321" cy="1280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A563BC6-CB13-0BEE-868A-7616967E6C40}"/>
              </a:ext>
            </a:extLst>
          </p:cNvPr>
          <p:cNvCxnSpPr/>
          <p:nvPr/>
        </p:nvCxnSpPr>
        <p:spPr>
          <a:xfrm flipH="1">
            <a:off x="7049377" y="2446819"/>
            <a:ext cx="1799818" cy="2432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0D50727-29A5-8BEC-2005-D65D46FC67C2}"/>
              </a:ext>
            </a:extLst>
          </p:cNvPr>
          <p:cNvCxnSpPr/>
          <p:nvPr/>
        </p:nvCxnSpPr>
        <p:spPr>
          <a:xfrm>
            <a:off x="6291449" y="2762866"/>
            <a:ext cx="0" cy="239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F43ECD3B-C932-61F0-6A57-9748C41B8E35}"/>
              </a:ext>
            </a:extLst>
          </p:cNvPr>
          <p:cNvCxnSpPr/>
          <p:nvPr/>
        </p:nvCxnSpPr>
        <p:spPr>
          <a:xfrm flipV="1">
            <a:off x="5899355" y="3429000"/>
            <a:ext cx="0" cy="326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27B5E9B-39AA-3E13-E6F1-1B198F0AA5B3}"/>
              </a:ext>
            </a:extLst>
          </p:cNvPr>
          <p:cNvCxnSpPr/>
          <p:nvPr/>
        </p:nvCxnSpPr>
        <p:spPr>
          <a:xfrm>
            <a:off x="4915611" y="2268414"/>
            <a:ext cx="954247" cy="733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29DE5F7-AABF-81DD-B42C-77CF8E1F2788}"/>
              </a:ext>
            </a:extLst>
          </p:cNvPr>
          <p:cNvCxnSpPr/>
          <p:nvPr/>
        </p:nvCxnSpPr>
        <p:spPr>
          <a:xfrm>
            <a:off x="3708128" y="1916040"/>
            <a:ext cx="1869515" cy="1121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33598079-9B8A-C5F8-36A5-4FAFC13DACCF}"/>
              </a:ext>
            </a:extLst>
          </p:cNvPr>
          <p:cNvCxnSpPr/>
          <p:nvPr/>
        </p:nvCxnSpPr>
        <p:spPr>
          <a:xfrm flipV="1">
            <a:off x="3900203" y="3487408"/>
            <a:ext cx="1609471" cy="1338729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C678CE9-DB31-F3E5-7C75-D7512B1563C3}"/>
              </a:ext>
            </a:extLst>
          </p:cNvPr>
          <p:cNvCxnSpPr>
            <a:endCxn id="18" idx="3"/>
          </p:cNvCxnSpPr>
          <p:nvPr/>
        </p:nvCxnSpPr>
        <p:spPr>
          <a:xfrm flipH="1">
            <a:off x="4039634" y="4172837"/>
            <a:ext cx="965006" cy="809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A9E21A43-427D-C4FB-8672-A490B4A8B2EF}"/>
              </a:ext>
            </a:extLst>
          </p:cNvPr>
          <p:cNvCxnSpPr/>
          <p:nvPr/>
        </p:nvCxnSpPr>
        <p:spPr>
          <a:xfrm flipH="1">
            <a:off x="4246856" y="4809962"/>
            <a:ext cx="1050764" cy="172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570CB2B3-2173-4C47-C30F-D1594E8BF6FE}"/>
              </a:ext>
            </a:extLst>
          </p:cNvPr>
          <p:cNvCxnSpPr>
            <a:cxnSpLocks/>
          </p:cNvCxnSpPr>
          <p:nvPr/>
        </p:nvCxnSpPr>
        <p:spPr>
          <a:xfrm>
            <a:off x="9611373" y="1512658"/>
            <a:ext cx="255944" cy="3922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B3439CAA-A019-7F74-694A-333D13A67C43}"/>
              </a:ext>
            </a:extLst>
          </p:cNvPr>
          <p:cNvCxnSpPr/>
          <p:nvPr/>
        </p:nvCxnSpPr>
        <p:spPr>
          <a:xfrm flipH="1">
            <a:off x="7049377" y="3365216"/>
            <a:ext cx="285488" cy="390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E17EDF1D-5C88-694C-3A38-9572FB3D1947}"/>
              </a:ext>
            </a:extLst>
          </p:cNvPr>
          <p:cNvCxnSpPr/>
          <p:nvPr/>
        </p:nvCxnSpPr>
        <p:spPr>
          <a:xfrm flipV="1">
            <a:off x="7240525" y="2536893"/>
            <a:ext cx="933533" cy="1284674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4CE2C96C-773E-8869-FB06-6075CF9FC07D}"/>
              </a:ext>
            </a:extLst>
          </p:cNvPr>
          <p:cNvSpPr txBox="1"/>
          <p:nvPr/>
        </p:nvSpPr>
        <p:spPr>
          <a:xfrm>
            <a:off x="7085733" y="3026662"/>
            <a:ext cx="156664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Soil Fertility Loss</a:t>
            </a: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523EEFDF-785F-3F5D-77C0-F2EFA813E07F}"/>
              </a:ext>
            </a:extLst>
          </p:cNvPr>
          <p:cNvCxnSpPr/>
          <p:nvPr/>
        </p:nvCxnSpPr>
        <p:spPr>
          <a:xfrm flipH="1" flipV="1">
            <a:off x="2018953" y="2359856"/>
            <a:ext cx="3064902" cy="2791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3C239092-5FBF-2134-7E13-1224DBEDF47C}"/>
              </a:ext>
            </a:extLst>
          </p:cNvPr>
          <p:cNvCxnSpPr/>
          <p:nvPr/>
        </p:nvCxnSpPr>
        <p:spPr>
          <a:xfrm flipH="1" flipV="1">
            <a:off x="3814916" y="5143778"/>
            <a:ext cx="5412096" cy="540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2907EF5-74B5-F1ED-703D-65A57215780D}"/>
              </a:ext>
            </a:extLst>
          </p:cNvPr>
          <p:cNvSpPr txBox="1"/>
          <p:nvPr/>
        </p:nvSpPr>
        <p:spPr>
          <a:xfrm>
            <a:off x="4683836" y="5143778"/>
            <a:ext cx="111248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Consumers</a:t>
            </a:r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E2499A5A-3AE2-4813-CDC9-C3F9B10C678D}"/>
              </a:ext>
            </a:extLst>
          </p:cNvPr>
          <p:cNvCxnSpPr/>
          <p:nvPr/>
        </p:nvCxnSpPr>
        <p:spPr>
          <a:xfrm>
            <a:off x="6440128" y="2529133"/>
            <a:ext cx="887735" cy="429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83304A8C-406E-474B-F451-4B2BF731D525}"/>
              </a:ext>
            </a:extLst>
          </p:cNvPr>
          <p:cNvCxnSpPr/>
          <p:nvPr/>
        </p:nvCxnSpPr>
        <p:spPr>
          <a:xfrm flipH="1">
            <a:off x="6719262" y="1557377"/>
            <a:ext cx="1392018" cy="1547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CD4DABA1-F19B-8B2A-DE77-E1BC1ADCB771}"/>
              </a:ext>
            </a:extLst>
          </p:cNvPr>
          <p:cNvCxnSpPr/>
          <p:nvPr/>
        </p:nvCxnSpPr>
        <p:spPr>
          <a:xfrm>
            <a:off x="3416640" y="2907963"/>
            <a:ext cx="0" cy="1893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53DA8566-444F-2C5B-3568-9B02726E72DE}"/>
              </a:ext>
            </a:extLst>
          </p:cNvPr>
          <p:cNvCxnSpPr/>
          <p:nvPr/>
        </p:nvCxnSpPr>
        <p:spPr>
          <a:xfrm>
            <a:off x="1189703" y="3297468"/>
            <a:ext cx="0" cy="1886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36CA92B7-6967-2C49-1F0B-C78E35EB67B9}"/>
              </a:ext>
            </a:extLst>
          </p:cNvPr>
          <p:cNvCxnSpPr/>
          <p:nvPr/>
        </p:nvCxnSpPr>
        <p:spPr>
          <a:xfrm flipV="1">
            <a:off x="1338382" y="3297468"/>
            <a:ext cx="0" cy="1846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4E80B566-BF1F-5166-BD2D-001DE1820ECF}"/>
              </a:ext>
            </a:extLst>
          </p:cNvPr>
          <p:cNvSpPr txBox="1"/>
          <p:nvPr/>
        </p:nvSpPr>
        <p:spPr>
          <a:xfrm>
            <a:off x="6144385" y="808100"/>
            <a:ext cx="1882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Pasture Degradation</a:t>
            </a: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28296E6E-6B51-3E96-8001-2E672F4C780A}"/>
              </a:ext>
            </a:extLst>
          </p:cNvPr>
          <p:cNvCxnSpPr/>
          <p:nvPr/>
        </p:nvCxnSpPr>
        <p:spPr>
          <a:xfrm flipV="1">
            <a:off x="6291449" y="1252269"/>
            <a:ext cx="67513" cy="272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954B5B3C-CD3E-D1C4-C6C8-146362FCA0F5}"/>
              </a:ext>
            </a:extLst>
          </p:cNvPr>
          <p:cNvCxnSpPr>
            <a:stCxn id="157" idx="3"/>
          </p:cNvCxnSpPr>
          <p:nvPr/>
        </p:nvCxnSpPr>
        <p:spPr>
          <a:xfrm>
            <a:off x="8027080" y="977377"/>
            <a:ext cx="806692" cy="185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3241A33B-8E2A-A1E4-C013-F2DDA99B62E4}"/>
              </a:ext>
            </a:extLst>
          </p:cNvPr>
          <p:cNvSpPr txBox="1"/>
          <p:nvPr/>
        </p:nvSpPr>
        <p:spPr>
          <a:xfrm>
            <a:off x="5181715" y="5693652"/>
            <a:ext cx="2023311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Cattle-Human Disease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2B299E93-93AB-C1EC-9DED-2467CEBB0677}"/>
              </a:ext>
            </a:extLst>
          </p:cNvPr>
          <p:cNvCxnSpPr/>
          <p:nvPr/>
        </p:nvCxnSpPr>
        <p:spPr>
          <a:xfrm flipH="1" flipV="1">
            <a:off x="3667432" y="5251713"/>
            <a:ext cx="1378865" cy="569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4909EEDA-5563-4A78-6B28-85CEBA0815A9}"/>
              </a:ext>
            </a:extLst>
          </p:cNvPr>
          <p:cNvCxnSpPr>
            <a:endCxn id="17" idx="2"/>
          </p:cNvCxnSpPr>
          <p:nvPr/>
        </p:nvCxnSpPr>
        <p:spPr>
          <a:xfrm flipH="1" flipV="1">
            <a:off x="3970810" y="3586862"/>
            <a:ext cx="1033830" cy="420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68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497"/>
    </mc:Choice>
    <mc:Fallback>
      <p:transition spd="slow" advTm="15749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7D4A244-F433-AF1F-9A32-DA32598C019E}"/>
              </a:ext>
            </a:extLst>
          </p:cNvPr>
          <p:cNvSpPr/>
          <p:nvPr/>
        </p:nvSpPr>
        <p:spPr>
          <a:xfrm>
            <a:off x="1238868" y="127819"/>
            <a:ext cx="4739148" cy="614516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B039188-5FF4-0BAA-5836-5F420200DCFE}"/>
              </a:ext>
            </a:extLst>
          </p:cNvPr>
          <p:cNvSpPr/>
          <p:nvPr/>
        </p:nvSpPr>
        <p:spPr>
          <a:xfrm>
            <a:off x="5997678" y="167148"/>
            <a:ext cx="4739148" cy="61451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477BC-595E-1B49-F46D-04CECCA09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0" t="11253" r="1863" b="11764"/>
          <a:stretch/>
        </p:blipFill>
        <p:spPr>
          <a:xfrm>
            <a:off x="2743201" y="1691149"/>
            <a:ext cx="6410632" cy="2959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EB4340-411C-8EC3-660B-8F4FE2F36E4A}"/>
              </a:ext>
            </a:extLst>
          </p:cNvPr>
          <p:cNvSpPr txBox="1"/>
          <p:nvPr/>
        </p:nvSpPr>
        <p:spPr>
          <a:xfrm>
            <a:off x="7402148" y="245806"/>
            <a:ext cx="197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Natural Subsystem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9D651-0E3B-5768-35BA-C8B01BE49E93}"/>
              </a:ext>
            </a:extLst>
          </p:cNvPr>
          <p:cNvSpPr txBox="1"/>
          <p:nvPr/>
        </p:nvSpPr>
        <p:spPr>
          <a:xfrm>
            <a:off x="2818863" y="250721"/>
            <a:ext cx="195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Human Subsystem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D33CA-0D8A-21F6-E6B2-0E6E7B20EFBB}"/>
              </a:ext>
            </a:extLst>
          </p:cNvPr>
          <p:cNvSpPr txBox="1"/>
          <p:nvPr/>
        </p:nvSpPr>
        <p:spPr>
          <a:xfrm>
            <a:off x="6194322" y="783811"/>
            <a:ext cx="344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Regional/National Hydrologic cycle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426B05-42CB-C030-EFFE-367B1C5E00EC}"/>
              </a:ext>
            </a:extLst>
          </p:cNvPr>
          <p:cNvCxnSpPr/>
          <p:nvPr/>
        </p:nvCxnSpPr>
        <p:spPr>
          <a:xfrm>
            <a:off x="3018503" y="3170904"/>
            <a:ext cx="0" cy="1165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BF4A49-DE28-18F2-19D3-D18D2A74D2CE}"/>
              </a:ext>
            </a:extLst>
          </p:cNvPr>
          <p:cNvCxnSpPr/>
          <p:nvPr/>
        </p:nvCxnSpPr>
        <p:spPr>
          <a:xfrm flipV="1">
            <a:off x="3116826" y="3229895"/>
            <a:ext cx="0" cy="1086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5905947-CB9D-F8BD-BD6A-58C60E71A7FA}"/>
              </a:ext>
            </a:extLst>
          </p:cNvPr>
          <p:cNvSpPr txBox="1"/>
          <p:nvPr/>
        </p:nvSpPr>
        <p:spPr>
          <a:xfrm>
            <a:off x="1513136" y="3533482"/>
            <a:ext cx="72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Policy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7FCA50-2DE9-BE15-1CA8-77694F29C164}"/>
              </a:ext>
            </a:extLst>
          </p:cNvPr>
          <p:cNvSpPr txBox="1"/>
          <p:nvPr/>
        </p:nvSpPr>
        <p:spPr>
          <a:xfrm>
            <a:off x="1248912" y="2218605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Government/</a:t>
            </a:r>
          </a:p>
          <a:p>
            <a:r>
              <a:rPr lang="en-US" dirty="0"/>
              <a:t>Policy Makers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614562-C4AE-1641-AEBB-7F89D3327D44}"/>
              </a:ext>
            </a:extLst>
          </p:cNvPr>
          <p:cNvSpPr txBox="1"/>
          <p:nvPr/>
        </p:nvSpPr>
        <p:spPr>
          <a:xfrm>
            <a:off x="6528747" y="5395950"/>
            <a:ext cx="275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Degradation of the </a:t>
            </a:r>
            <a:r>
              <a:rPr lang="en-US" dirty="0" err="1">
                <a:solidFill>
                  <a:srgbClr val="00B050"/>
                </a:solidFill>
              </a:rPr>
              <a:t>Cerrado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9B0740-1004-671A-40A1-DFA4A8783DF5}"/>
              </a:ext>
            </a:extLst>
          </p:cNvPr>
          <p:cNvSpPr txBox="1"/>
          <p:nvPr/>
        </p:nvSpPr>
        <p:spPr>
          <a:xfrm>
            <a:off x="4459121" y="5580616"/>
            <a:ext cx="92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Tourism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B4F7F8-8AE9-DAB3-59A4-7EECC9F60171}"/>
              </a:ext>
            </a:extLst>
          </p:cNvPr>
          <p:cNvSpPr txBox="1"/>
          <p:nvPr/>
        </p:nvSpPr>
        <p:spPr>
          <a:xfrm>
            <a:off x="2339872" y="659183"/>
            <a:ext cx="318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HydroPower</a:t>
            </a:r>
            <a:r>
              <a:rPr lang="en-US" dirty="0">
                <a:solidFill>
                  <a:srgbClr val="FF0000"/>
                </a:solidFill>
              </a:rPr>
              <a:t>/Energy Generation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3C13D7-ADA0-31D5-011E-9FA0E5678C3A}"/>
              </a:ext>
            </a:extLst>
          </p:cNvPr>
          <p:cNvSpPr txBox="1"/>
          <p:nvPr/>
        </p:nvSpPr>
        <p:spPr>
          <a:xfrm>
            <a:off x="8882000" y="4523262"/>
            <a:ext cx="1874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Regional/National</a:t>
            </a:r>
          </a:p>
          <a:p>
            <a:r>
              <a:rPr lang="en-US" dirty="0">
                <a:solidFill>
                  <a:srgbClr val="FF0000"/>
                </a:solidFill>
              </a:rPr>
              <a:t>Biodiversity Loss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E6425C4-870F-9903-7DE6-F36D3AF97F69}"/>
              </a:ext>
            </a:extLst>
          </p:cNvPr>
          <p:cNvCxnSpPr>
            <a:cxnSpLocks/>
          </p:cNvCxnSpPr>
          <p:nvPr/>
        </p:nvCxnSpPr>
        <p:spPr>
          <a:xfrm>
            <a:off x="1812412" y="2891053"/>
            <a:ext cx="0" cy="642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2A6605A-8C6A-A4EA-D78F-775055E3F113}"/>
              </a:ext>
            </a:extLst>
          </p:cNvPr>
          <p:cNvSpPr txBox="1"/>
          <p:nvPr/>
        </p:nvSpPr>
        <p:spPr>
          <a:xfrm>
            <a:off x="1211855" y="1321817"/>
            <a:ext cx="180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Political Approval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E94AA3-20A8-1D16-A890-691335E438A5}"/>
              </a:ext>
            </a:extLst>
          </p:cNvPr>
          <p:cNvCxnSpPr/>
          <p:nvPr/>
        </p:nvCxnSpPr>
        <p:spPr>
          <a:xfrm flipV="1">
            <a:off x="1651819" y="1668509"/>
            <a:ext cx="0" cy="435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45EC486-81B3-B0B9-0C5A-C1DBFF68F56B}"/>
              </a:ext>
            </a:extLst>
          </p:cNvPr>
          <p:cNvCxnSpPr>
            <a:endCxn id="16" idx="0"/>
          </p:cNvCxnSpPr>
          <p:nvPr/>
        </p:nvCxnSpPr>
        <p:spPr>
          <a:xfrm>
            <a:off x="1982446" y="1691149"/>
            <a:ext cx="0" cy="527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2BB6E88-9259-878B-76A2-62015A12E08F}"/>
              </a:ext>
            </a:extLst>
          </p:cNvPr>
          <p:cNvCxnSpPr>
            <a:endCxn id="29" idx="3"/>
          </p:cNvCxnSpPr>
          <p:nvPr/>
        </p:nvCxnSpPr>
        <p:spPr>
          <a:xfrm flipH="1" flipV="1">
            <a:off x="3018503" y="1506483"/>
            <a:ext cx="511278" cy="380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B9717E4-F9D4-6F91-F6DA-DC5CD4198573}"/>
              </a:ext>
            </a:extLst>
          </p:cNvPr>
          <p:cNvCxnSpPr/>
          <p:nvPr/>
        </p:nvCxnSpPr>
        <p:spPr>
          <a:xfrm flipH="1">
            <a:off x="2582608" y="1929940"/>
            <a:ext cx="725946" cy="637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13C3176-54A1-AA57-6238-CF45A9D46ED4}"/>
              </a:ext>
            </a:extLst>
          </p:cNvPr>
          <p:cNvCxnSpPr/>
          <p:nvPr/>
        </p:nvCxnSpPr>
        <p:spPr>
          <a:xfrm flipH="1" flipV="1">
            <a:off x="2397113" y="1769806"/>
            <a:ext cx="2989185" cy="2546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A32928A-331A-F35B-5C3B-F997BE86D5AE}"/>
              </a:ext>
            </a:extLst>
          </p:cNvPr>
          <p:cNvCxnSpPr/>
          <p:nvPr/>
        </p:nvCxnSpPr>
        <p:spPr>
          <a:xfrm flipV="1">
            <a:off x="2403669" y="2891053"/>
            <a:ext cx="0" cy="1838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E23C9EA-284D-4567-9CFB-10E4BBCB12A9}"/>
              </a:ext>
            </a:extLst>
          </p:cNvPr>
          <p:cNvCxnSpPr/>
          <p:nvPr/>
        </p:nvCxnSpPr>
        <p:spPr>
          <a:xfrm>
            <a:off x="5579459" y="5108838"/>
            <a:ext cx="880335" cy="451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3D099F-A04C-C183-C537-E82C567F4AC2}"/>
              </a:ext>
            </a:extLst>
          </p:cNvPr>
          <p:cNvCxnSpPr/>
          <p:nvPr/>
        </p:nvCxnSpPr>
        <p:spPr>
          <a:xfrm flipV="1">
            <a:off x="9153833" y="5099241"/>
            <a:ext cx="219304" cy="296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3FB6477-0A27-1FE4-9800-9485B371E882}"/>
              </a:ext>
            </a:extLst>
          </p:cNvPr>
          <p:cNvCxnSpPr/>
          <p:nvPr/>
        </p:nvCxnSpPr>
        <p:spPr>
          <a:xfrm flipH="1">
            <a:off x="5330577" y="5099241"/>
            <a:ext cx="3616778" cy="481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732BE45-118E-E5B0-B822-9F51A9F42951}"/>
              </a:ext>
            </a:extLst>
          </p:cNvPr>
          <p:cNvCxnSpPr/>
          <p:nvPr/>
        </p:nvCxnSpPr>
        <p:spPr>
          <a:xfrm flipH="1">
            <a:off x="5455251" y="5765282"/>
            <a:ext cx="13662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EEF5916-825F-1394-0DAC-A8AB7860C843}"/>
              </a:ext>
            </a:extLst>
          </p:cNvPr>
          <p:cNvCxnSpPr/>
          <p:nvPr/>
        </p:nvCxnSpPr>
        <p:spPr>
          <a:xfrm flipH="1" flipV="1">
            <a:off x="4316361" y="4336026"/>
            <a:ext cx="383458" cy="1224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46157BC-9FC4-0BBE-F131-FBCA0CAE2672}"/>
              </a:ext>
            </a:extLst>
          </p:cNvPr>
          <p:cNvSpPr txBox="1"/>
          <p:nvPr/>
        </p:nvSpPr>
        <p:spPr>
          <a:xfrm>
            <a:off x="4114506" y="4982185"/>
            <a:ext cx="1464953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Displacement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96306FD-6E9F-385E-8D8D-A4DF6BF81A31}"/>
              </a:ext>
            </a:extLst>
          </p:cNvPr>
          <p:cNvCxnSpPr/>
          <p:nvPr/>
        </p:nvCxnSpPr>
        <p:spPr>
          <a:xfrm flipH="1" flipV="1">
            <a:off x="3747584" y="3810481"/>
            <a:ext cx="783229" cy="1770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7732C45-07CC-4CA3-547D-6A72978959BB}"/>
              </a:ext>
            </a:extLst>
          </p:cNvPr>
          <p:cNvCxnSpPr>
            <a:endCxn id="19" idx="1"/>
          </p:cNvCxnSpPr>
          <p:nvPr/>
        </p:nvCxnSpPr>
        <p:spPr>
          <a:xfrm flipV="1">
            <a:off x="3747584" y="5166851"/>
            <a:ext cx="366922" cy="208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EA8279D-841C-6C2F-54C0-47093E47875C}"/>
              </a:ext>
            </a:extLst>
          </p:cNvPr>
          <p:cNvCxnSpPr/>
          <p:nvPr/>
        </p:nvCxnSpPr>
        <p:spPr>
          <a:xfrm>
            <a:off x="1740310" y="4037545"/>
            <a:ext cx="0" cy="1358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0127919-FE74-E918-0603-F2C702439C36}"/>
              </a:ext>
            </a:extLst>
          </p:cNvPr>
          <p:cNvCxnSpPr/>
          <p:nvPr/>
        </p:nvCxnSpPr>
        <p:spPr>
          <a:xfrm>
            <a:off x="2582608" y="5099241"/>
            <a:ext cx="0" cy="296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1BFE28A-9BE0-6260-C76A-FE391BBCB2B3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3931045" y="1028515"/>
            <a:ext cx="385316" cy="3081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A1689E7-0BBC-7B9D-3A49-184A8D29B227}"/>
              </a:ext>
            </a:extLst>
          </p:cNvPr>
          <p:cNvCxnSpPr>
            <a:cxnSpLocks/>
            <a:endCxn id="22" idx="3"/>
          </p:cNvCxnSpPr>
          <p:nvPr/>
        </p:nvCxnSpPr>
        <p:spPr>
          <a:xfrm flipH="1" flipV="1">
            <a:off x="5522218" y="843849"/>
            <a:ext cx="1086555" cy="269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50A473A-844C-D5EA-5F26-84EFBDDB3ECF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1812412" y="843849"/>
            <a:ext cx="527460" cy="461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45FA4D4-CAAC-2BB6-3F38-AED45104AEAC}"/>
              </a:ext>
            </a:extLst>
          </p:cNvPr>
          <p:cNvCxnSpPr/>
          <p:nvPr/>
        </p:nvCxnSpPr>
        <p:spPr>
          <a:xfrm flipH="1">
            <a:off x="6341806" y="1112852"/>
            <a:ext cx="629265" cy="2316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9C2BE5F-8A87-21A7-BA12-6529ED89F0D5}"/>
              </a:ext>
            </a:extLst>
          </p:cNvPr>
          <p:cNvCxnSpPr/>
          <p:nvPr/>
        </p:nvCxnSpPr>
        <p:spPr>
          <a:xfrm flipV="1">
            <a:off x="7809758" y="1183452"/>
            <a:ext cx="0" cy="604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3FDE6B7-2750-3BFC-7C91-B1EC0765D4F8}"/>
              </a:ext>
            </a:extLst>
          </p:cNvPr>
          <p:cNvSpPr txBox="1"/>
          <p:nvPr/>
        </p:nvSpPr>
        <p:spPr>
          <a:xfrm>
            <a:off x="5981838" y="1711473"/>
            <a:ext cx="1253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Pasture Degradation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4B8616C-AAE5-5F41-43FA-21EB5C231F1A}"/>
              </a:ext>
            </a:extLst>
          </p:cNvPr>
          <p:cNvCxnSpPr/>
          <p:nvPr/>
        </p:nvCxnSpPr>
        <p:spPr>
          <a:xfrm flipV="1">
            <a:off x="6096000" y="1954877"/>
            <a:ext cx="65477" cy="143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D4FA335-C416-3317-5BC7-6984277411DC}"/>
              </a:ext>
            </a:extLst>
          </p:cNvPr>
          <p:cNvCxnSpPr>
            <a:stCxn id="70" idx="3"/>
          </p:cNvCxnSpPr>
          <p:nvPr/>
        </p:nvCxnSpPr>
        <p:spPr>
          <a:xfrm>
            <a:off x="7235707" y="1834584"/>
            <a:ext cx="346088" cy="51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2B5847D8-8F13-93B9-E03C-B979287716A6}"/>
              </a:ext>
            </a:extLst>
          </p:cNvPr>
          <p:cNvSpPr txBox="1"/>
          <p:nvPr/>
        </p:nvSpPr>
        <p:spPr>
          <a:xfrm>
            <a:off x="3531874" y="5901624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GDP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85EBA08-B189-8210-6CCB-D265F68B02DB}"/>
              </a:ext>
            </a:extLst>
          </p:cNvPr>
          <p:cNvCxnSpPr/>
          <p:nvPr/>
        </p:nvCxnSpPr>
        <p:spPr>
          <a:xfrm flipH="1">
            <a:off x="4123703" y="5949948"/>
            <a:ext cx="576116" cy="146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DFAEBED-3B67-F5C6-26A9-2AF1DDAB9FFE}"/>
              </a:ext>
            </a:extLst>
          </p:cNvPr>
          <p:cNvCxnSpPr/>
          <p:nvPr/>
        </p:nvCxnSpPr>
        <p:spPr>
          <a:xfrm flipV="1">
            <a:off x="3743795" y="4259792"/>
            <a:ext cx="413762" cy="1549923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CE7F807-3FD1-7084-1150-CB0BD79D10CE}"/>
              </a:ext>
            </a:extLst>
          </p:cNvPr>
          <p:cNvCxnSpPr>
            <a:cxnSpLocks/>
          </p:cNvCxnSpPr>
          <p:nvPr/>
        </p:nvCxnSpPr>
        <p:spPr>
          <a:xfrm>
            <a:off x="2017188" y="3915323"/>
            <a:ext cx="1666543" cy="2034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7610D27-F36B-4502-2DCC-8B517F773963}"/>
              </a:ext>
            </a:extLst>
          </p:cNvPr>
          <p:cNvSpPr txBox="1"/>
          <p:nvPr/>
        </p:nvSpPr>
        <p:spPr>
          <a:xfrm>
            <a:off x="2009667" y="4729909"/>
            <a:ext cx="185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Environmentalists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541F19-C51C-BF94-3E88-F50439A76611}"/>
              </a:ext>
            </a:extLst>
          </p:cNvPr>
          <p:cNvSpPr txBox="1"/>
          <p:nvPr/>
        </p:nvSpPr>
        <p:spPr>
          <a:xfrm>
            <a:off x="1289982" y="5375816"/>
            <a:ext cx="2906437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Anti-deforestation measures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C994AC6-9E2A-33FB-0561-B0C6E54D37DA}"/>
              </a:ext>
            </a:extLst>
          </p:cNvPr>
          <p:cNvSpPr txBox="1"/>
          <p:nvPr/>
        </p:nvSpPr>
        <p:spPr>
          <a:xfrm>
            <a:off x="5491292" y="4485725"/>
            <a:ext cx="1221809" cy="2308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Cattle-Human Disease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AF1E2029-E21F-1A1E-1847-498809800407}"/>
              </a:ext>
            </a:extLst>
          </p:cNvPr>
          <p:cNvCxnSpPr/>
          <p:nvPr/>
        </p:nvCxnSpPr>
        <p:spPr>
          <a:xfrm flipH="1" flipV="1">
            <a:off x="4503645" y="4336026"/>
            <a:ext cx="882653" cy="265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EB9F7E4-2EFB-2AB3-0075-D050902381A5}"/>
              </a:ext>
            </a:extLst>
          </p:cNvPr>
          <p:cNvCxnSpPr/>
          <p:nvPr/>
        </p:nvCxnSpPr>
        <p:spPr>
          <a:xfrm flipH="1">
            <a:off x="5161570" y="4782018"/>
            <a:ext cx="707733" cy="846922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3B97BB3-65FC-D366-5BCC-6232AA9D50D7}"/>
              </a:ext>
            </a:extLst>
          </p:cNvPr>
          <p:cNvCxnSpPr>
            <a:cxnSpLocks/>
          </p:cNvCxnSpPr>
          <p:nvPr/>
        </p:nvCxnSpPr>
        <p:spPr>
          <a:xfrm flipH="1" flipV="1">
            <a:off x="4973053" y="3368842"/>
            <a:ext cx="357524" cy="164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11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229"/>
    </mc:Choice>
    <mc:Fallback>
      <p:transition spd="slow" advTm="9722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0D8D82-E512-F685-A5BA-E58F84954988}"/>
              </a:ext>
            </a:extLst>
          </p:cNvPr>
          <p:cNvSpPr/>
          <p:nvPr/>
        </p:nvSpPr>
        <p:spPr>
          <a:xfrm>
            <a:off x="737419" y="127819"/>
            <a:ext cx="5240597" cy="61779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0DA1AA-6BD5-413B-C4AE-87A2A65F5C60}"/>
              </a:ext>
            </a:extLst>
          </p:cNvPr>
          <p:cNvSpPr/>
          <p:nvPr/>
        </p:nvSpPr>
        <p:spPr>
          <a:xfrm>
            <a:off x="5978015" y="127819"/>
            <a:ext cx="5476565" cy="617789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7B3F2-D812-A60E-29C9-BF7D50C3BE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" t="8654" r="1351" b="1520"/>
          <a:stretch/>
        </p:blipFill>
        <p:spPr>
          <a:xfrm>
            <a:off x="2768454" y="1579673"/>
            <a:ext cx="6431749" cy="37755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C2D484-65A7-D6E3-3E73-EBD0D60F4050}"/>
              </a:ext>
            </a:extLst>
          </p:cNvPr>
          <p:cNvSpPr txBox="1"/>
          <p:nvPr/>
        </p:nvSpPr>
        <p:spPr>
          <a:xfrm>
            <a:off x="2818863" y="250721"/>
            <a:ext cx="195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Human Subsystem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B435E4-4F48-D1D6-E958-2FC3338EB875}"/>
              </a:ext>
            </a:extLst>
          </p:cNvPr>
          <p:cNvSpPr txBox="1"/>
          <p:nvPr/>
        </p:nvSpPr>
        <p:spPr>
          <a:xfrm>
            <a:off x="7372130" y="255638"/>
            <a:ext cx="197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Natural Subsystem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4E6A9A-3CDA-1C08-3DB2-F0970E0FE2EB}"/>
              </a:ext>
            </a:extLst>
          </p:cNvPr>
          <p:cNvSpPr txBox="1"/>
          <p:nvPr/>
        </p:nvSpPr>
        <p:spPr>
          <a:xfrm>
            <a:off x="6194115" y="1661623"/>
            <a:ext cx="2356030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Regional/National Hydrologic cycle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9C05E-C8DD-DB77-6226-B9A001F86907}"/>
              </a:ext>
            </a:extLst>
          </p:cNvPr>
          <p:cNvSpPr txBox="1"/>
          <p:nvPr/>
        </p:nvSpPr>
        <p:spPr>
          <a:xfrm>
            <a:off x="2904275" y="5936387"/>
            <a:ext cx="224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International Demand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CA007-795B-4A70-1FF5-A643F6A86375}"/>
              </a:ext>
            </a:extLst>
          </p:cNvPr>
          <p:cNvSpPr txBox="1"/>
          <p:nvPr/>
        </p:nvSpPr>
        <p:spPr>
          <a:xfrm>
            <a:off x="1289277" y="5642110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Export/Import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D88282-AEEC-D639-37BE-319C91857547}"/>
              </a:ext>
            </a:extLst>
          </p:cNvPr>
          <p:cNvSpPr txBox="1"/>
          <p:nvPr/>
        </p:nvSpPr>
        <p:spPr>
          <a:xfrm>
            <a:off x="955329" y="3396953"/>
            <a:ext cx="1560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Transportation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057AC7-58C6-D7AD-AA62-B84AFF6D6489}"/>
              </a:ext>
            </a:extLst>
          </p:cNvPr>
          <p:cNvSpPr txBox="1"/>
          <p:nvPr/>
        </p:nvSpPr>
        <p:spPr>
          <a:xfrm>
            <a:off x="5499488" y="1182167"/>
            <a:ext cx="109998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Emissions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FBEDD9-3536-C8A9-6DD7-590FE9785155}"/>
              </a:ext>
            </a:extLst>
          </p:cNvPr>
          <p:cNvSpPr txBox="1"/>
          <p:nvPr/>
        </p:nvSpPr>
        <p:spPr>
          <a:xfrm>
            <a:off x="5271159" y="500392"/>
            <a:ext cx="164968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Climate Change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99B873-4541-FB73-2EAE-A2A1099E5CEA}"/>
              </a:ext>
            </a:extLst>
          </p:cNvPr>
          <p:cNvSpPr txBox="1"/>
          <p:nvPr/>
        </p:nvSpPr>
        <p:spPr>
          <a:xfrm>
            <a:off x="5607242" y="4216914"/>
            <a:ext cx="878767" cy="184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" dirty="0"/>
              <a:t>Cattle-Human Disease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78B9D3-2DBA-5FF1-67B7-42B100A7E3C8}"/>
              </a:ext>
            </a:extLst>
          </p:cNvPr>
          <p:cNvSpPr txBox="1"/>
          <p:nvPr/>
        </p:nvSpPr>
        <p:spPr>
          <a:xfrm>
            <a:off x="3475883" y="5420737"/>
            <a:ext cx="69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Brazil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859A79-F444-E604-2B6C-07B73BE57687}"/>
              </a:ext>
            </a:extLst>
          </p:cNvPr>
          <p:cNvSpPr txBox="1"/>
          <p:nvPr/>
        </p:nvSpPr>
        <p:spPr>
          <a:xfrm>
            <a:off x="688330" y="4065304"/>
            <a:ext cx="1818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Other Nations 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(China, Russia, 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US, UK, Australia)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85CEBB-A505-78C1-8205-4E71404440FD}"/>
              </a:ext>
            </a:extLst>
          </p:cNvPr>
          <p:cNvSpPr txBox="1"/>
          <p:nvPr/>
        </p:nvSpPr>
        <p:spPr>
          <a:xfrm>
            <a:off x="1370651" y="1031224"/>
            <a:ext cx="273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International Policy Makers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8C2B07-AC7C-6D6A-749C-138BA673FFEF}"/>
              </a:ext>
            </a:extLst>
          </p:cNvPr>
          <p:cNvSpPr txBox="1"/>
          <p:nvPr/>
        </p:nvSpPr>
        <p:spPr>
          <a:xfrm>
            <a:off x="737418" y="2259793"/>
            <a:ext cx="199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International Policy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98EEB7E-E7B5-2593-B0B9-E92B5BB1449E}"/>
              </a:ext>
            </a:extLst>
          </p:cNvPr>
          <p:cNvCxnSpPr/>
          <p:nvPr/>
        </p:nvCxnSpPr>
        <p:spPr>
          <a:xfrm>
            <a:off x="1732530" y="5037020"/>
            <a:ext cx="92280" cy="658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3BC21C4-3EA8-F292-4EC4-FDB576436401}"/>
              </a:ext>
            </a:extLst>
          </p:cNvPr>
          <p:cNvCxnSpPr/>
          <p:nvPr/>
        </p:nvCxnSpPr>
        <p:spPr>
          <a:xfrm flipH="1">
            <a:off x="2836646" y="5642109"/>
            <a:ext cx="633134" cy="147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549F865-4A4D-FEC8-9F99-9EB88F4C7E88}"/>
              </a:ext>
            </a:extLst>
          </p:cNvPr>
          <p:cNvCxnSpPr>
            <a:stCxn id="13" idx="0"/>
          </p:cNvCxnSpPr>
          <p:nvPr/>
        </p:nvCxnSpPr>
        <p:spPr>
          <a:xfrm flipH="1" flipV="1">
            <a:off x="1948885" y="5056194"/>
            <a:ext cx="105185" cy="585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CFBA4BF-BE69-3078-2CFB-64462086076B}"/>
              </a:ext>
            </a:extLst>
          </p:cNvPr>
          <p:cNvCxnSpPr/>
          <p:nvPr/>
        </p:nvCxnSpPr>
        <p:spPr>
          <a:xfrm flipV="1">
            <a:off x="2750671" y="5420737"/>
            <a:ext cx="712656" cy="221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6C99DEF-B03B-35B4-0F4D-930A0274C210}"/>
              </a:ext>
            </a:extLst>
          </p:cNvPr>
          <p:cNvCxnSpPr/>
          <p:nvPr/>
        </p:nvCxnSpPr>
        <p:spPr>
          <a:xfrm flipH="1" flipV="1">
            <a:off x="2408648" y="6008736"/>
            <a:ext cx="459304" cy="149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003B0D3-4B48-1644-299F-4192D2C16C30}"/>
              </a:ext>
            </a:extLst>
          </p:cNvPr>
          <p:cNvCxnSpPr/>
          <p:nvPr/>
        </p:nvCxnSpPr>
        <p:spPr>
          <a:xfrm flipH="1" flipV="1">
            <a:off x="2359742" y="3831762"/>
            <a:ext cx="147419" cy="1773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5D89AA-1FE2-E688-3E2C-5CCFCB68CA39}"/>
              </a:ext>
            </a:extLst>
          </p:cNvPr>
          <p:cNvCxnSpPr>
            <a:cxnSpLocks/>
          </p:cNvCxnSpPr>
          <p:nvPr/>
        </p:nvCxnSpPr>
        <p:spPr>
          <a:xfrm>
            <a:off x="2503917" y="2592135"/>
            <a:ext cx="127319" cy="3123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6325A09-A094-4711-1FF5-7BF47B7F72FE}"/>
              </a:ext>
            </a:extLst>
          </p:cNvPr>
          <p:cNvCxnSpPr/>
          <p:nvPr/>
        </p:nvCxnSpPr>
        <p:spPr>
          <a:xfrm>
            <a:off x="2526513" y="2592136"/>
            <a:ext cx="532506" cy="989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BBD9F3-C526-A192-9281-CA7A3B40030F}"/>
              </a:ext>
            </a:extLst>
          </p:cNvPr>
          <p:cNvCxnSpPr>
            <a:cxnSpLocks/>
          </p:cNvCxnSpPr>
          <p:nvPr/>
        </p:nvCxnSpPr>
        <p:spPr>
          <a:xfrm>
            <a:off x="2239317" y="1366833"/>
            <a:ext cx="0" cy="892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48243FF-B56E-911A-5570-361704B2DC40}"/>
              </a:ext>
            </a:extLst>
          </p:cNvPr>
          <p:cNvCxnSpPr/>
          <p:nvPr/>
        </p:nvCxnSpPr>
        <p:spPr>
          <a:xfrm flipH="1">
            <a:off x="2524944" y="3766285"/>
            <a:ext cx="460744" cy="1909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66B892D-75B0-714E-65AF-16F2ACA0858B}"/>
              </a:ext>
            </a:extLst>
          </p:cNvPr>
          <p:cNvCxnSpPr/>
          <p:nvPr/>
        </p:nvCxnSpPr>
        <p:spPr>
          <a:xfrm flipV="1">
            <a:off x="2287818" y="3657090"/>
            <a:ext cx="580134" cy="1990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3D4CE61-4D94-0F4A-5FF0-6F52C457AE34}"/>
              </a:ext>
            </a:extLst>
          </p:cNvPr>
          <p:cNvCxnSpPr>
            <a:cxnSpLocks/>
          </p:cNvCxnSpPr>
          <p:nvPr/>
        </p:nvCxnSpPr>
        <p:spPr>
          <a:xfrm flipV="1">
            <a:off x="2524944" y="1473880"/>
            <a:ext cx="2896460" cy="2107739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554C48C-52B2-45D9-866A-42C00F176147}"/>
              </a:ext>
            </a:extLst>
          </p:cNvPr>
          <p:cNvCxnSpPr>
            <a:cxnSpLocks/>
          </p:cNvCxnSpPr>
          <p:nvPr/>
        </p:nvCxnSpPr>
        <p:spPr>
          <a:xfrm flipV="1">
            <a:off x="6479458" y="869724"/>
            <a:ext cx="0" cy="312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E67E9B7-202A-19FB-5BE6-3C40A73320D2}"/>
              </a:ext>
            </a:extLst>
          </p:cNvPr>
          <p:cNvCxnSpPr/>
          <p:nvPr/>
        </p:nvCxnSpPr>
        <p:spPr>
          <a:xfrm flipH="1">
            <a:off x="4898987" y="869724"/>
            <a:ext cx="438910" cy="2962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9F9CC65-793F-703A-F14B-ECB698BAF77E}"/>
              </a:ext>
            </a:extLst>
          </p:cNvPr>
          <p:cNvCxnSpPr/>
          <p:nvPr/>
        </p:nvCxnSpPr>
        <p:spPr>
          <a:xfrm flipH="1" flipV="1">
            <a:off x="6885749" y="998546"/>
            <a:ext cx="858765" cy="73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ED74134-E5DC-BE09-A159-8BCF2A94BC05}"/>
              </a:ext>
            </a:extLst>
          </p:cNvPr>
          <p:cNvCxnSpPr/>
          <p:nvPr/>
        </p:nvCxnSpPr>
        <p:spPr>
          <a:xfrm flipH="1" flipV="1">
            <a:off x="6761060" y="1025945"/>
            <a:ext cx="386196" cy="1324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CF508FB-B6A8-C156-2E7F-B7319230ADFB}"/>
              </a:ext>
            </a:extLst>
          </p:cNvPr>
          <p:cNvCxnSpPr/>
          <p:nvPr/>
        </p:nvCxnSpPr>
        <p:spPr>
          <a:xfrm flipH="1">
            <a:off x="2750671" y="3766285"/>
            <a:ext cx="3011032" cy="1765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25F2493-0DD6-DF7E-2A2F-D991A7EEBB7E}"/>
              </a:ext>
            </a:extLst>
          </p:cNvPr>
          <p:cNvCxnSpPr/>
          <p:nvPr/>
        </p:nvCxnSpPr>
        <p:spPr>
          <a:xfrm flipV="1">
            <a:off x="2768454" y="5256384"/>
            <a:ext cx="1629280" cy="466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F9768-677B-739C-5C0A-3F4A80F031FE}"/>
              </a:ext>
            </a:extLst>
          </p:cNvPr>
          <p:cNvCxnSpPr/>
          <p:nvPr/>
        </p:nvCxnSpPr>
        <p:spPr>
          <a:xfrm flipH="1" flipV="1">
            <a:off x="3977712" y="5077907"/>
            <a:ext cx="571907" cy="882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2EF46C4-6A67-2CF3-087F-3817CC6E8C8F}"/>
              </a:ext>
            </a:extLst>
          </p:cNvPr>
          <p:cNvCxnSpPr/>
          <p:nvPr/>
        </p:nvCxnSpPr>
        <p:spPr>
          <a:xfrm>
            <a:off x="3880883" y="5186179"/>
            <a:ext cx="488379" cy="750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F02A07E-D87B-8998-560B-9EF589654B17}"/>
              </a:ext>
            </a:extLst>
          </p:cNvPr>
          <p:cNvCxnSpPr>
            <a:cxnSpLocks/>
          </p:cNvCxnSpPr>
          <p:nvPr/>
        </p:nvCxnSpPr>
        <p:spPr>
          <a:xfrm flipH="1">
            <a:off x="4660490" y="4473677"/>
            <a:ext cx="1317525" cy="148667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E4A8194-16AE-7486-3AD4-E905FAAE0D3D}"/>
              </a:ext>
            </a:extLst>
          </p:cNvPr>
          <p:cNvCxnSpPr>
            <a:cxnSpLocks/>
          </p:cNvCxnSpPr>
          <p:nvPr/>
        </p:nvCxnSpPr>
        <p:spPr>
          <a:xfrm flipH="1" flipV="1">
            <a:off x="4985719" y="4065304"/>
            <a:ext cx="513060" cy="18604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AF365B2-9DF8-3F32-99A1-ACC4C152FD5E}"/>
              </a:ext>
            </a:extLst>
          </p:cNvPr>
          <p:cNvCxnSpPr/>
          <p:nvPr/>
        </p:nvCxnSpPr>
        <p:spPr>
          <a:xfrm flipH="1">
            <a:off x="5421404" y="4473677"/>
            <a:ext cx="340299" cy="514957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5B07BFE-92F3-FFE3-4235-9C6E4292399C}"/>
              </a:ext>
            </a:extLst>
          </p:cNvPr>
          <p:cNvCxnSpPr/>
          <p:nvPr/>
        </p:nvCxnSpPr>
        <p:spPr>
          <a:xfrm>
            <a:off x="2631236" y="2507226"/>
            <a:ext cx="505254" cy="196645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ED83D9F-DB5A-A943-2D03-6FC9A685B7A8}"/>
              </a:ext>
            </a:extLst>
          </p:cNvPr>
          <p:cNvCxnSpPr/>
          <p:nvPr/>
        </p:nvCxnSpPr>
        <p:spPr>
          <a:xfrm>
            <a:off x="5421404" y="998546"/>
            <a:ext cx="340299" cy="2430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5CF6771-93AF-3E0A-B410-473105565DE0}"/>
              </a:ext>
            </a:extLst>
          </p:cNvPr>
          <p:cNvCxnSpPr/>
          <p:nvPr/>
        </p:nvCxnSpPr>
        <p:spPr>
          <a:xfrm>
            <a:off x="6194115" y="885063"/>
            <a:ext cx="41337" cy="4831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CD494DA6-DE23-F650-6CA7-3F611B2E20DE}"/>
              </a:ext>
            </a:extLst>
          </p:cNvPr>
          <p:cNvSpPr txBox="1"/>
          <p:nvPr/>
        </p:nvSpPr>
        <p:spPr>
          <a:xfrm>
            <a:off x="8063273" y="885063"/>
            <a:ext cx="238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Global Hydrologic Cycle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108FF4E-F1D6-16E1-6A03-2915FF59CB8D}"/>
              </a:ext>
            </a:extLst>
          </p:cNvPr>
          <p:cNvSpPr txBox="1"/>
          <p:nvPr/>
        </p:nvSpPr>
        <p:spPr>
          <a:xfrm>
            <a:off x="9398552" y="1860895"/>
            <a:ext cx="2100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Global Temperature </a:t>
            </a:r>
          </a:p>
          <a:p>
            <a:r>
              <a:rPr lang="en-US" dirty="0">
                <a:solidFill>
                  <a:srgbClr val="FF0000"/>
                </a:solidFill>
              </a:rPr>
              <a:t>Anomalies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EDC15A-5384-BB31-79FC-3D70E0510396}"/>
              </a:ext>
            </a:extLst>
          </p:cNvPr>
          <p:cNvSpPr txBox="1"/>
          <p:nvPr/>
        </p:nvSpPr>
        <p:spPr>
          <a:xfrm>
            <a:off x="5349569" y="5812509"/>
            <a:ext cx="177176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Natural Disasters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2A4D400-5E40-75C4-A49D-40CCDCC530E3}"/>
              </a:ext>
            </a:extLst>
          </p:cNvPr>
          <p:cNvCxnSpPr/>
          <p:nvPr/>
        </p:nvCxnSpPr>
        <p:spPr>
          <a:xfrm>
            <a:off x="7121336" y="685058"/>
            <a:ext cx="941937" cy="200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84F9DAB-5837-9EF6-5DCF-77986D9044BD}"/>
              </a:ext>
            </a:extLst>
          </p:cNvPr>
          <p:cNvCxnSpPr/>
          <p:nvPr/>
        </p:nvCxnSpPr>
        <p:spPr>
          <a:xfrm>
            <a:off x="6989423" y="933069"/>
            <a:ext cx="2732093" cy="824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7823AB8-9C27-D4FA-A226-4479D6A56167}"/>
              </a:ext>
            </a:extLst>
          </p:cNvPr>
          <p:cNvCxnSpPr/>
          <p:nvPr/>
        </p:nvCxnSpPr>
        <p:spPr>
          <a:xfrm>
            <a:off x="5591553" y="933069"/>
            <a:ext cx="455072" cy="3283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7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919"/>
    </mc:Choice>
    <mc:Fallback>
      <p:transition spd="slow" advTm="989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203E79-F500-2B99-F2FB-9F57F806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Findings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322766-C25D-22AA-959D-6C83003280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521696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213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650"/>
    </mc:Choice>
    <mc:Fallback>
      <p:transition spd="slow" advTm="606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Geometric shapes on a wooden background">
            <a:extLst>
              <a:ext uri="{FF2B5EF4-FFF2-40B4-BE49-F238E27FC236}">
                <a16:creationId xmlns:a16="http://schemas.microsoft.com/office/drawing/2014/main" id="{6A0B4E42-61FA-D7F6-0BF2-3E6D128FBA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2519" b="13212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C3C61-152D-5B4E-6D3E-FBE0DC69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B1180A0-2E9C-D2C7-7E93-4B2F5ECA3A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01980" y="557189"/>
          <a:ext cx="7828546" cy="5955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4443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857"/>
    </mc:Choice>
    <mc:Fallback>
      <p:transition spd="slow" advTm="4785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BC3F-2742-C914-DFEC-C48FA34E8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F372A-EF96-7DA9-77FB-D1E63E5D8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Nepstad, D. C., Stickler, C. M., &amp; Almeida, O. T. (2006). Globalization of the Amazon soy and beef industries: opportunities for conservation.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Conservation biology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(6), 1595-1603.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Liu, J., Dietz, T., Carpenter, S. R., Alberti, M.,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Folke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C., Moran, E., ... &amp; Taylor, W. W. (2007). Complexity of coupled human and natural systems.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science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317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(5844), 1513-1516.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Wang, S., Fu, B., Zhao, W., Liu, Y., &amp; Wei, F. (2018). Structure, function, and dynamic mechanisms of coupled human–natural systems.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Current Opinion in Environmental Sustainability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33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87-91.</a:t>
            </a:r>
          </a:p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Ferraz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B. S., &amp; de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Felício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P. E. (2010). Production systems–An example from Brazil.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Meat science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84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238-243.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Stevenson, R. J. (2011). A revised framework for coupled human and natural systems, propagating thresholds, and managing environmental problems.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Physics and Chemistry of the Earth, Parts A/B/C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36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(9-11), 342-351.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Liu, J. (2017). Integration across a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metacoupled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world.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Ecology and Society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(4).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Vale, P., Gibbs, H., Vale, R., Christie, M., Florence, E., Munger, J., &amp;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Sabaini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D. (2019). The expansion of intensive beef farming to the Brazilian Amazon.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Global Environmental Change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57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101922.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Zu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Ermgassen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E. K.,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Godar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Lathuillière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 J.,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Löfgren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P., Gardner, T., Vasconcelos, A., &amp;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Meyfroidt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P. (2020). The origin, supply chain, and deforestation risk of Brazil’s beef exports.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National Academy of Sciences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117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(50), 31770-31779.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Liu, J., Dietz, T., Carpenter, S. R., Taylor, W. W., Alberti, M., Deadman, P., ... &amp; Lubchenco, J. (2021). Coupled human and natural systems: The evolution and applications of an integrated framework: This article belongs to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Ambio’s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50th Anniversary Collection. Theme: Anthropocene. </a:t>
            </a:r>
            <a:r>
              <a:rPr lang="en-US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Ambio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50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1778-1783.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9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7"/>
    </mc:Choice>
    <mc:Fallback>
      <p:transition spd="slow" advTm="587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1054</Words>
  <Application>Microsoft Office PowerPoint</Application>
  <PresentationFormat>Widescreen</PresentationFormat>
  <Paragraphs>165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Creating a meta-coupled framework to address Amazonian pasture-based deforestation</vt:lpstr>
      <vt:lpstr>Background – Meta-coupling</vt:lpstr>
      <vt:lpstr>Background – Amazon Rainforest</vt:lpstr>
      <vt:lpstr>PowerPoint Presentation</vt:lpstr>
      <vt:lpstr>PowerPoint Presentation</vt:lpstr>
      <vt:lpstr>PowerPoint Presentation</vt:lpstr>
      <vt:lpstr>Findings</vt:lpstr>
      <vt:lpstr>Conclusion</vt:lpstr>
      <vt:lpstr> 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Shope</dc:creator>
  <cp:lastModifiedBy>Michaela Shope</cp:lastModifiedBy>
  <cp:revision>19</cp:revision>
  <dcterms:created xsi:type="dcterms:W3CDTF">2023-04-25T02:23:31Z</dcterms:created>
  <dcterms:modified xsi:type="dcterms:W3CDTF">2023-04-26T13:29:34Z</dcterms:modified>
</cp:coreProperties>
</file>