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97" r:id="rId2"/>
    <p:sldId id="283" r:id="rId3"/>
    <p:sldId id="303" r:id="rId4"/>
    <p:sldId id="300" r:id="rId5"/>
    <p:sldId id="302" r:id="rId6"/>
    <p:sldId id="295" r:id="rId7"/>
    <p:sldId id="299" r:id="rId8"/>
    <p:sldId id="304" r:id="rId9"/>
    <p:sldId id="263" r:id="rId10"/>
    <p:sldId id="294" r:id="rId11"/>
    <p:sldId id="273" r:id="rId12"/>
    <p:sldId id="274" r:id="rId13"/>
    <p:sldId id="287" r:id="rId1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521"/>
    <a:srgbClr val="18453B"/>
    <a:srgbClr val="0C533A"/>
    <a:srgbClr val="0643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7"/>
    <p:restoredTop sz="94663"/>
  </p:normalViewPr>
  <p:slideViewPr>
    <p:cSldViewPr snapToGrid="0" snapToObjects="1" showGuides="1">
      <p:cViewPr varScale="1">
        <p:scale>
          <a:sx n="171" d="100"/>
          <a:sy n="171" d="100"/>
        </p:scale>
        <p:origin x="984"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B4207-C5A5-4302-8353-23E83C6688E5}"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72E7BE3C-AF67-46AE-9FCC-33F670DAC970}">
      <dgm:prSet/>
      <dgm:spPr/>
      <dgm:t>
        <a:bodyPr/>
        <a:lstStyle/>
        <a:p>
          <a:pPr algn="ctr"/>
          <a:r>
            <a:rPr lang="en-US" dirty="0"/>
            <a:t>Considers how things are connected.</a:t>
          </a:r>
        </a:p>
      </dgm:t>
    </dgm:pt>
    <dgm:pt modelId="{C58C56D2-C672-418C-836E-5E8A3609D047}" type="parTrans" cxnId="{FEF42D1C-7599-41F0-A2A0-E2A80B70E078}">
      <dgm:prSet/>
      <dgm:spPr/>
      <dgm:t>
        <a:bodyPr/>
        <a:lstStyle/>
        <a:p>
          <a:endParaRPr lang="en-US"/>
        </a:p>
      </dgm:t>
    </dgm:pt>
    <dgm:pt modelId="{E5229DC3-1BAD-4857-8DAC-DCE16CF7DFC9}" type="sibTrans" cxnId="{FEF42D1C-7599-41F0-A2A0-E2A80B70E078}">
      <dgm:prSet/>
      <dgm:spPr/>
      <dgm:t>
        <a:bodyPr/>
        <a:lstStyle/>
        <a:p>
          <a:endParaRPr lang="en-US"/>
        </a:p>
      </dgm:t>
    </dgm:pt>
    <dgm:pt modelId="{7C4AFAB0-6E55-4468-AB40-25247293E8AD}">
      <dgm:prSet/>
      <dgm:spPr/>
      <dgm:t>
        <a:bodyPr/>
        <a:lstStyle/>
        <a:p>
          <a:r>
            <a:rPr lang="en-US"/>
            <a:t>Water security, food security &amp; energy security are all connected and  interdependent.</a:t>
          </a:r>
        </a:p>
      </dgm:t>
    </dgm:pt>
    <dgm:pt modelId="{8A2F6965-0D3C-421A-B952-FB427B2A8729}" type="parTrans" cxnId="{40AD1005-BEC1-40BF-806C-16DEC077AB4E}">
      <dgm:prSet/>
      <dgm:spPr/>
      <dgm:t>
        <a:bodyPr/>
        <a:lstStyle/>
        <a:p>
          <a:endParaRPr lang="en-US"/>
        </a:p>
      </dgm:t>
    </dgm:pt>
    <dgm:pt modelId="{A4CD3038-987F-4388-B85B-F59E12789370}" type="sibTrans" cxnId="{40AD1005-BEC1-40BF-806C-16DEC077AB4E}">
      <dgm:prSet/>
      <dgm:spPr/>
      <dgm:t>
        <a:bodyPr/>
        <a:lstStyle/>
        <a:p>
          <a:endParaRPr lang="en-US"/>
        </a:p>
      </dgm:t>
    </dgm:pt>
    <dgm:pt modelId="{ACCD1FBB-0FFC-41BF-B58C-89FCCBE2CE59}">
      <dgm:prSet/>
      <dgm:spPr/>
      <dgm:t>
        <a:bodyPr/>
        <a:lstStyle/>
        <a:p>
          <a:r>
            <a:rPr lang="en-US" dirty="0"/>
            <a:t>A planning tool for implementing sustainable resource management</a:t>
          </a:r>
        </a:p>
      </dgm:t>
    </dgm:pt>
    <dgm:pt modelId="{0E273D15-8C00-4EA4-AE7B-7E7904744D32}" type="parTrans" cxnId="{3E20E5AB-1A75-4855-9083-4DA0E8890F1B}">
      <dgm:prSet/>
      <dgm:spPr/>
      <dgm:t>
        <a:bodyPr/>
        <a:lstStyle/>
        <a:p>
          <a:endParaRPr lang="en-US"/>
        </a:p>
      </dgm:t>
    </dgm:pt>
    <dgm:pt modelId="{DD2B2196-F8B7-4D47-8DBE-0F82219414B6}" type="sibTrans" cxnId="{3E20E5AB-1A75-4855-9083-4DA0E8890F1B}">
      <dgm:prSet/>
      <dgm:spPr/>
      <dgm:t>
        <a:bodyPr/>
        <a:lstStyle/>
        <a:p>
          <a:endParaRPr lang="en-US"/>
        </a:p>
      </dgm:t>
    </dgm:pt>
    <dgm:pt modelId="{307A2655-DA8B-4786-A2DD-F53AFB0B4CE3}" type="pres">
      <dgm:prSet presAssocID="{D16B4207-C5A5-4302-8353-23E83C6688E5}" presName="diagram" presStyleCnt="0">
        <dgm:presLayoutVars>
          <dgm:dir/>
          <dgm:resizeHandles val="exact"/>
        </dgm:presLayoutVars>
      </dgm:prSet>
      <dgm:spPr/>
    </dgm:pt>
    <dgm:pt modelId="{0ADAB416-C65D-4B47-8986-7B6D8E471CD4}" type="pres">
      <dgm:prSet presAssocID="{72E7BE3C-AF67-46AE-9FCC-33F670DAC970}" presName="arrow" presStyleLbl="node1" presStyleIdx="0" presStyleCnt="3">
        <dgm:presLayoutVars>
          <dgm:bulletEnabled val="1"/>
        </dgm:presLayoutVars>
      </dgm:prSet>
      <dgm:spPr/>
    </dgm:pt>
    <dgm:pt modelId="{70DCA13B-3DAC-4AA5-AF90-3077F399614D}" type="pres">
      <dgm:prSet presAssocID="{7C4AFAB0-6E55-4468-AB40-25247293E8AD}" presName="arrow" presStyleLbl="node1" presStyleIdx="1" presStyleCnt="3">
        <dgm:presLayoutVars>
          <dgm:bulletEnabled val="1"/>
        </dgm:presLayoutVars>
      </dgm:prSet>
      <dgm:spPr/>
    </dgm:pt>
    <dgm:pt modelId="{0D3F3DE0-2DB7-4755-93E8-367A0DE633C9}" type="pres">
      <dgm:prSet presAssocID="{ACCD1FBB-0FFC-41BF-B58C-89FCCBE2CE59}" presName="arrow" presStyleLbl="node1" presStyleIdx="2" presStyleCnt="3">
        <dgm:presLayoutVars>
          <dgm:bulletEnabled val="1"/>
        </dgm:presLayoutVars>
      </dgm:prSet>
      <dgm:spPr/>
    </dgm:pt>
  </dgm:ptLst>
  <dgm:cxnLst>
    <dgm:cxn modelId="{40AD1005-BEC1-40BF-806C-16DEC077AB4E}" srcId="{D16B4207-C5A5-4302-8353-23E83C6688E5}" destId="{7C4AFAB0-6E55-4468-AB40-25247293E8AD}" srcOrd="1" destOrd="0" parTransId="{8A2F6965-0D3C-421A-B952-FB427B2A8729}" sibTransId="{A4CD3038-987F-4388-B85B-F59E12789370}"/>
    <dgm:cxn modelId="{FEF42D1C-7599-41F0-A2A0-E2A80B70E078}" srcId="{D16B4207-C5A5-4302-8353-23E83C6688E5}" destId="{72E7BE3C-AF67-46AE-9FCC-33F670DAC970}" srcOrd="0" destOrd="0" parTransId="{C58C56D2-C672-418C-836E-5E8A3609D047}" sibTransId="{E5229DC3-1BAD-4857-8DAC-DCE16CF7DFC9}"/>
    <dgm:cxn modelId="{823F4F89-6029-47CA-9126-9B477BCE00D7}" type="presOf" srcId="{ACCD1FBB-0FFC-41BF-B58C-89FCCBE2CE59}" destId="{0D3F3DE0-2DB7-4755-93E8-367A0DE633C9}" srcOrd="0" destOrd="0" presId="urn:microsoft.com/office/officeart/2005/8/layout/arrow5"/>
    <dgm:cxn modelId="{E8E2739A-C6A9-4DDE-A050-C22F01FDC547}" type="presOf" srcId="{72E7BE3C-AF67-46AE-9FCC-33F670DAC970}" destId="{0ADAB416-C65D-4B47-8986-7B6D8E471CD4}" srcOrd="0" destOrd="0" presId="urn:microsoft.com/office/officeart/2005/8/layout/arrow5"/>
    <dgm:cxn modelId="{3E20E5AB-1A75-4855-9083-4DA0E8890F1B}" srcId="{D16B4207-C5A5-4302-8353-23E83C6688E5}" destId="{ACCD1FBB-0FFC-41BF-B58C-89FCCBE2CE59}" srcOrd="2" destOrd="0" parTransId="{0E273D15-8C00-4EA4-AE7B-7E7904744D32}" sibTransId="{DD2B2196-F8B7-4D47-8DBE-0F82219414B6}"/>
    <dgm:cxn modelId="{50FFC4DB-ECF0-4405-9C38-6CF12E682527}" type="presOf" srcId="{D16B4207-C5A5-4302-8353-23E83C6688E5}" destId="{307A2655-DA8B-4786-A2DD-F53AFB0B4CE3}" srcOrd="0" destOrd="0" presId="urn:microsoft.com/office/officeart/2005/8/layout/arrow5"/>
    <dgm:cxn modelId="{EB12ADE8-0C1F-44EF-95EC-EE685B6092EA}" type="presOf" srcId="{7C4AFAB0-6E55-4468-AB40-25247293E8AD}" destId="{70DCA13B-3DAC-4AA5-AF90-3077F399614D}" srcOrd="0" destOrd="0" presId="urn:microsoft.com/office/officeart/2005/8/layout/arrow5"/>
    <dgm:cxn modelId="{61FEB14D-3241-48A3-AC00-DDBBBDD4D66E}" type="presParOf" srcId="{307A2655-DA8B-4786-A2DD-F53AFB0B4CE3}" destId="{0ADAB416-C65D-4B47-8986-7B6D8E471CD4}" srcOrd="0" destOrd="0" presId="urn:microsoft.com/office/officeart/2005/8/layout/arrow5"/>
    <dgm:cxn modelId="{E571D82B-27B2-4909-A5BF-4F31F7EDBD1A}" type="presParOf" srcId="{307A2655-DA8B-4786-A2DD-F53AFB0B4CE3}" destId="{70DCA13B-3DAC-4AA5-AF90-3077F399614D}" srcOrd="1" destOrd="0" presId="urn:microsoft.com/office/officeart/2005/8/layout/arrow5"/>
    <dgm:cxn modelId="{849CBE62-7CAB-4AFE-AD3C-9759127DA5A6}" type="presParOf" srcId="{307A2655-DA8B-4786-A2DD-F53AFB0B4CE3}" destId="{0D3F3DE0-2DB7-4755-93E8-367A0DE633C9}"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B416-C65D-4B47-8986-7B6D8E471CD4}">
      <dsp:nvSpPr>
        <dsp:cNvPr id="0" name=""/>
        <dsp:cNvSpPr/>
      </dsp:nvSpPr>
      <dsp:spPr>
        <a:xfrm>
          <a:off x="1269321" y="284"/>
          <a:ext cx="1852522" cy="185252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Considers how things are connected.</a:t>
          </a:r>
        </a:p>
      </dsp:txBody>
      <dsp:txXfrm>
        <a:off x="1732452" y="284"/>
        <a:ext cx="926261" cy="1528331"/>
      </dsp:txXfrm>
    </dsp:sp>
    <dsp:sp modelId="{70DCA13B-3DAC-4AA5-AF90-3077F399614D}">
      <dsp:nvSpPr>
        <dsp:cNvPr id="0" name=""/>
        <dsp:cNvSpPr/>
      </dsp:nvSpPr>
      <dsp:spPr>
        <a:xfrm rot="7200000">
          <a:off x="2340392" y="1855433"/>
          <a:ext cx="1852522" cy="185252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Water security, food security &amp; energy security are all connected and  interdependent.</a:t>
          </a:r>
        </a:p>
      </dsp:txBody>
      <dsp:txXfrm rot="-5400000">
        <a:off x="2642866" y="2399612"/>
        <a:ext cx="1528331" cy="926261"/>
      </dsp:txXfrm>
    </dsp:sp>
    <dsp:sp modelId="{0D3F3DE0-2DB7-4755-93E8-367A0DE633C9}">
      <dsp:nvSpPr>
        <dsp:cNvPr id="0" name=""/>
        <dsp:cNvSpPr/>
      </dsp:nvSpPr>
      <dsp:spPr>
        <a:xfrm rot="14400000">
          <a:off x="198250" y="1855433"/>
          <a:ext cx="1852522" cy="185252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A planning tool for implementing sustainable resource management</a:t>
          </a:r>
        </a:p>
      </dsp:txBody>
      <dsp:txXfrm rot="5400000">
        <a:off x="219966" y="2399611"/>
        <a:ext cx="1528331" cy="92626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9C612-8AA6-E541-85A9-318A7DCB64A9}" type="datetimeFigureOut">
              <a:rPr lang="en-US" smtClean="0"/>
              <a:t>4/26/23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EC7A6-77B6-D74C-8E44-709C30CDB27F}" type="slidenum">
              <a:rPr lang="en-US" smtClean="0"/>
              <a:t>‹#›</a:t>
            </a:fld>
            <a:endParaRPr lang="en-US"/>
          </a:p>
        </p:txBody>
      </p:sp>
    </p:spTree>
    <p:extLst>
      <p:ext uri="{BB962C8B-B14F-4D97-AF65-F5344CB8AC3E}">
        <p14:creationId xmlns:p14="http://schemas.microsoft.com/office/powerpoint/2010/main" val="174856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96631"/>
            <a:ext cx="7772400" cy="976474"/>
          </a:xfrm>
          <a:prstGeom prst="rect">
            <a:avLst/>
          </a:prstGeom>
        </p:spPr>
        <p:txBody>
          <a:bodyPr>
            <a:normAutofit/>
          </a:bodyPr>
          <a:lstStyle>
            <a:lvl1pPr algn="l">
              <a:defRPr sz="27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685800" y="2273105"/>
            <a:ext cx="7772400" cy="1576767"/>
          </a:xfrm>
          <a:prstGeom prst="rect">
            <a:avLst/>
          </a:prstGeom>
        </p:spPr>
        <p:txBody>
          <a:bodyPr anchor="t">
            <a:normAutofit/>
          </a:bodyPr>
          <a:lstStyle>
            <a:lvl1pPr marL="0" indent="0" algn="l">
              <a:buNone/>
              <a:defRPr sz="1800" b="0" i="0">
                <a:solidFill>
                  <a:schemeClr val="tx1">
                    <a:lumMod val="65000"/>
                    <a:lumOff val="35000"/>
                  </a:schemeClr>
                </a:solidFill>
                <a:latin typeface="Gotham Book"/>
                <a:cs typeface="Gotham Book"/>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4/26/23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36455"/>
            <a:ext cx="8229600" cy="360175"/>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1 column</a:t>
            </a:r>
          </a:p>
        </p:txBody>
      </p:sp>
      <p:sp>
        <p:nvSpPr>
          <p:cNvPr id="3" name="Content Placeholder 2"/>
          <p:cNvSpPr>
            <a:spLocks noGrp="1"/>
          </p:cNvSpPr>
          <p:nvPr>
            <p:ph idx="1"/>
          </p:nvPr>
        </p:nvSpPr>
        <p:spPr>
          <a:xfrm>
            <a:off x="457200" y="1544752"/>
            <a:ext cx="8229600" cy="3049871"/>
          </a:xfrm>
          <a:prstGeom prst="rect">
            <a:avLst/>
          </a:prstGeom>
        </p:spPr>
        <p:txBody>
          <a:bodyPr/>
          <a:lstStyle>
            <a:lvl1pPr>
              <a:buClr>
                <a:srgbClr val="18453B"/>
              </a:buClr>
              <a:buFont typeface="Arial"/>
              <a:buChar char="•"/>
              <a:defRPr sz="2100" b="0" i="0">
                <a:solidFill>
                  <a:srgbClr val="595959"/>
                </a:solidFill>
                <a:latin typeface="Gotham Book"/>
                <a:cs typeface="Gotham Book"/>
              </a:defRPr>
            </a:lvl1pPr>
            <a:lvl2pPr>
              <a:buClr>
                <a:schemeClr val="tx1">
                  <a:lumMod val="75000"/>
                  <a:lumOff val="25000"/>
                </a:schemeClr>
              </a:buClr>
              <a:buSzPct val="85000"/>
              <a:buFont typeface="Arial"/>
              <a:buChar char="•"/>
              <a:defRPr sz="1800" b="0" i="0">
                <a:solidFill>
                  <a:srgbClr val="595959"/>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4/26/23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52366"/>
            <a:ext cx="8229600" cy="656319"/>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2 columns</a:t>
            </a:r>
          </a:p>
        </p:txBody>
      </p:sp>
      <p:sp>
        <p:nvSpPr>
          <p:cNvPr id="3" name="Content Placeholder 2"/>
          <p:cNvSpPr>
            <a:spLocks noGrp="1"/>
          </p:cNvSpPr>
          <p:nvPr>
            <p:ph idx="1"/>
          </p:nvPr>
        </p:nvSpPr>
        <p:spPr>
          <a:xfrm>
            <a:off x="457200" y="1544751"/>
            <a:ext cx="3950704" cy="3222512"/>
          </a:xfrm>
          <a:prstGeom prst="rect">
            <a:avLst/>
          </a:prstGeom>
        </p:spPr>
        <p:txBody>
          <a:bodyPr/>
          <a:lstStyle>
            <a:lvl1pPr>
              <a:buClr>
                <a:schemeClr val="tx1">
                  <a:lumMod val="75000"/>
                  <a:lumOff val="25000"/>
                </a:schemeClr>
              </a:buClr>
              <a:buFont typeface="Arial"/>
              <a:buChar char="•"/>
              <a:defRPr sz="21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4/26/23</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4736096" y="1544751"/>
            <a:ext cx="3950704" cy="3222512"/>
          </a:xfrm>
          <a:prstGeom prst="rect">
            <a:avLst/>
          </a:prstGeom>
        </p:spPr>
        <p:txBody>
          <a:bodyPr/>
          <a:lstStyle>
            <a:lvl1pPr>
              <a:buClr>
                <a:schemeClr val="tx1">
                  <a:lumMod val="75000"/>
                  <a:lumOff val="25000"/>
                </a:schemeClr>
              </a:buClr>
              <a:buFont typeface="Wingdings" charset="2"/>
              <a:buChar char="§"/>
              <a:defRPr sz="21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32405"/>
            <a:ext cx="8229600" cy="616299"/>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457200" y="1560759"/>
            <a:ext cx="8229600" cy="3018124"/>
          </a:xfrm>
          <a:prstGeom prst="rect">
            <a:avLst/>
          </a:prstGeom>
        </p:spPr>
        <p:txBody>
          <a:bodyPr wrap="square" numCol="1" anchor="t"/>
          <a:lstStyle>
            <a:lvl1pPr marL="0" indent="0" algn="l">
              <a:buClr>
                <a:schemeClr val="tx1">
                  <a:lumMod val="75000"/>
                  <a:lumOff val="25000"/>
                </a:schemeClr>
              </a:buClr>
              <a:buFontTx/>
              <a:buNone/>
              <a:defRPr sz="18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4/26/23</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56319"/>
            <a:ext cx="8229600" cy="543832"/>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with numbers</a:t>
            </a:r>
          </a:p>
        </p:txBody>
      </p:sp>
      <p:sp>
        <p:nvSpPr>
          <p:cNvPr id="3" name="Content Placeholder 2"/>
          <p:cNvSpPr>
            <a:spLocks noGrp="1"/>
          </p:cNvSpPr>
          <p:nvPr>
            <p:ph idx="1"/>
          </p:nvPr>
        </p:nvSpPr>
        <p:spPr>
          <a:xfrm>
            <a:off x="457200" y="1256179"/>
            <a:ext cx="8229600" cy="3314700"/>
          </a:xfrm>
          <a:prstGeom prst="rect">
            <a:avLst/>
          </a:prstGeom>
        </p:spPr>
        <p:txBody>
          <a:bodyPr wrap="square" numCol="1" anchor="t"/>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Gotham Book"/>
                <a:cs typeface="Gotham Book"/>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4/26/23</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A1E309-4F5F-4204-A566-7ABE7B038701}"/>
              </a:ext>
            </a:extLst>
          </p:cNvPr>
          <p:cNvSpPr>
            <a:spLocks noGrp="1"/>
          </p:cNvSpPr>
          <p:nvPr>
            <p:ph type="dt" sz="half" idx="10"/>
          </p:nvPr>
        </p:nvSpPr>
        <p:spPr/>
        <p:txBody>
          <a:bodyPr/>
          <a:lstStyle/>
          <a:p>
            <a:fld id="{4086D244-09E2-46FD-9904-EE2FDA1AEEB6}" type="datetimeFigureOut">
              <a:rPr lang="en-US" smtClean="0"/>
              <a:t>4/26/23</a:t>
            </a:fld>
            <a:endParaRPr lang="en-US"/>
          </a:p>
        </p:txBody>
      </p:sp>
      <p:sp>
        <p:nvSpPr>
          <p:cNvPr id="3" name="Footer Placeholder 2">
            <a:extLst>
              <a:ext uri="{FF2B5EF4-FFF2-40B4-BE49-F238E27FC236}">
                <a16:creationId xmlns:a16="http://schemas.microsoft.com/office/drawing/2014/main" id="{299502EF-3DAE-4D2B-88C0-D44577F99A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B705F8-C0CA-4313-A2A2-3754E63C1A8E}"/>
              </a:ext>
            </a:extLst>
          </p:cNvPr>
          <p:cNvSpPr>
            <a:spLocks noGrp="1"/>
          </p:cNvSpPr>
          <p:nvPr>
            <p:ph type="sldNum" sz="quarter" idx="12"/>
          </p:nvPr>
        </p:nvSpPr>
        <p:spPr/>
        <p:txBody>
          <a:bodyPr/>
          <a:lstStyle/>
          <a:p>
            <a:fld id="{23C57842-801D-4D06-A492-84B79DE080AF}" type="slidenum">
              <a:rPr lang="en-US" smtClean="0"/>
              <a:t>‹#›</a:t>
            </a:fld>
            <a:endParaRPr lang="en-US"/>
          </a:p>
        </p:txBody>
      </p:sp>
    </p:spTree>
    <p:extLst>
      <p:ext uri="{BB962C8B-B14F-4D97-AF65-F5344CB8AC3E}">
        <p14:creationId xmlns:p14="http://schemas.microsoft.com/office/powerpoint/2010/main" val="379833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Masthead" descr="Green bar with white Michigan State University logo">
            <a:extLst>
              <a:ext uri="{FF2B5EF4-FFF2-40B4-BE49-F238E27FC236}">
                <a16:creationId xmlns:a16="http://schemas.microsoft.com/office/drawing/2014/main" id="{F751423D-460A-8D48-BFE6-94DFB5FF1A34}"/>
              </a:ext>
            </a:extLst>
          </p:cNvPr>
          <p:cNvGrpSpPr/>
          <p:nvPr userDrawn="1"/>
        </p:nvGrpSpPr>
        <p:grpSpPr>
          <a:xfrm>
            <a:off x="0" y="0"/>
            <a:ext cx="9144000" cy="525931"/>
            <a:chOff x="0" y="0"/>
            <a:chExt cx="9144000" cy="525931"/>
          </a:xfrm>
        </p:grpSpPr>
        <p:sp>
          <p:nvSpPr>
            <p:cNvPr id="15" name="Rectangle 14">
              <a:extLst>
                <a:ext uri="{FF2B5EF4-FFF2-40B4-BE49-F238E27FC236}">
                  <a16:creationId xmlns:a16="http://schemas.microsoft.com/office/drawing/2014/main" id="{2353D9AC-16D2-B046-844D-A5AA6F592592}"/>
                </a:ext>
                <a:ext uri="{C183D7F6-B498-43B3-948B-1728B52AA6E4}">
                  <adec:decorative xmlns:adec="http://schemas.microsoft.com/office/drawing/2017/decorative" val="1"/>
                </a:ext>
              </a:extLst>
            </p:cNvPr>
            <p:cNvSpPr/>
            <p:nvPr userDrawn="1"/>
          </p:nvSpPr>
          <p:spPr>
            <a:xfrm>
              <a:off x="0" y="480212"/>
              <a:ext cx="9144000" cy="45719"/>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306FB2-2B78-0E4C-A04D-646E74CE03CA}"/>
                </a:ext>
                <a:ext uri="{C183D7F6-B498-43B3-948B-1728B52AA6E4}">
                  <adec:decorative xmlns:adec="http://schemas.microsoft.com/office/drawing/2017/decorative" val="1"/>
                </a:ext>
              </a:extLst>
            </p:cNvPr>
            <p:cNvSpPr/>
            <p:nvPr userDrawn="1"/>
          </p:nvSpPr>
          <p:spPr>
            <a:xfrm>
              <a:off x="0" y="0"/>
              <a:ext cx="9144000" cy="490559"/>
            </a:xfrm>
            <a:prstGeom prst="rect">
              <a:avLst/>
            </a:prstGeom>
            <a:solidFill>
              <a:srgbClr val="18453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Michigan State University logo">
              <a:extLst>
                <a:ext uri="{FF2B5EF4-FFF2-40B4-BE49-F238E27FC236}">
                  <a16:creationId xmlns:a16="http://schemas.microsoft.com/office/drawing/2014/main" id="{A35C5DD8-D6DD-3C44-AEF7-4C8A984CFC38}"/>
                </a:ext>
              </a:extLst>
            </p:cNvPr>
            <p:cNvPicPr>
              <a:picLocks noChangeAspect="1"/>
            </p:cNvPicPr>
            <p:nvPr userDrawn="1"/>
          </p:nvPicPr>
          <p:blipFill>
            <a:blip r:embed="rId8"/>
            <a:stretch>
              <a:fillRect/>
            </a:stretch>
          </p:blipFill>
          <p:spPr>
            <a:xfrm>
              <a:off x="6109791" y="124350"/>
              <a:ext cx="2914883" cy="246063"/>
            </a:xfrm>
            <a:prstGeom prst="rect">
              <a:avLst/>
            </a:prstGeom>
          </p:spPr>
        </p:pic>
      </p:gr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4/26/23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9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8" r:id="rId4"/>
    <p:sldLayoutId id="2147483697" r:id="rId5"/>
    <p:sldLayoutId id="2147483699" r:id="rId6"/>
  </p:sldLayoutIdLst>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4211/hs.5a4314793a9c47c9b2988a824967d5a1"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tiff"/><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4C9A1F1B-3C61-0CC5-CC29-C654C3F5226E}"/>
              </a:ext>
            </a:extLst>
          </p:cNvPr>
          <p:cNvSpPr>
            <a:spLocks noGrp="1"/>
          </p:cNvSpPr>
          <p:nvPr>
            <p:ph type="title"/>
          </p:nvPr>
        </p:nvSpPr>
        <p:spPr>
          <a:xfrm>
            <a:off x="1" y="500332"/>
            <a:ext cx="9143999" cy="908353"/>
          </a:xfrm>
        </p:spPr>
        <p:txBody>
          <a:bodyPr>
            <a:normAutofit fontScale="90000"/>
          </a:bodyPr>
          <a:lstStyle/>
          <a:p>
            <a:pPr marL="0" indent="0"/>
            <a:br>
              <a:rPr lang="en-US" sz="2800" i="0" dirty="0">
                <a:solidFill>
                  <a:srgbClr val="333333"/>
                </a:solidFill>
                <a:effectLst/>
                <a:latin typeface="+mj-lt"/>
                <a:cs typeface="Arial" panose="020B0604020202020204" pitchFamily="34" charset="0"/>
              </a:rPr>
            </a:br>
            <a:br>
              <a:rPr lang="en-US" dirty="0">
                <a:latin typeface="+mj-lt"/>
              </a:rPr>
            </a:br>
            <a:endParaRPr lang="en-US" dirty="0"/>
          </a:p>
        </p:txBody>
      </p:sp>
      <p:sp>
        <p:nvSpPr>
          <p:cNvPr id="2057" name="Content Placeholder 2">
            <a:extLst>
              <a:ext uri="{FF2B5EF4-FFF2-40B4-BE49-F238E27FC236}">
                <a16:creationId xmlns:a16="http://schemas.microsoft.com/office/drawing/2014/main" id="{05E244E0-967F-7E30-EACE-80D803A720F1}"/>
              </a:ext>
            </a:extLst>
          </p:cNvPr>
          <p:cNvSpPr>
            <a:spLocks noGrp="1"/>
          </p:cNvSpPr>
          <p:nvPr>
            <p:ph idx="1"/>
          </p:nvPr>
        </p:nvSpPr>
        <p:spPr>
          <a:xfrm>
            <a:off x="60386" y="3439535"/>
            <a:ext cx="5225291" cy="1228859"/>
          </a:xfrm>
        </p:spPr>
        <p:txBody>
          <a:bodyPr/>
          <a:lstStyle/>
          <a:p>
            <a:pPr marL="0" indent="0" algn="just">
              <a:buNone/>
            </a:pPr>
            <a:r>
              <a:rPr lang="en-US" sz="1600" b="1" dirty="0">
                <a:solidFill>
                  <a:schemeClr val="tx1"/>
                </a:solidFill>
                <a:latin typeface="+mj-lt"/>
              </a:rPr>
              <a:t>Yousef Khajavigodellou., </a:t>
            </a:r>
            <a:r>
              <a:rPr lang="en-US" sz="1600" b="1" dirty="0">
                <a:solidFill>
                  <a:srgbClr val="0070C0"/>
                </a:solidFill>
                <a:latin typeface="+mj-lt"/>
              </a:rPr>
              <a:t>khajavig@msu.edu</a:t>
            </a:r>
          </a:p>
          <a:p>
            <a:pPr marL="0" marR="0" indent="0">
              <a:spcBef>
                <a:spcPts val="0"/>
              </a:spcBef>
              <a:spcAft>
                <a:spcPts val="0"/>
              </a:spcAft>
              <a:buNone/>
            </a:pPr>
            <a:r>
              <a:rPr lang="en-US" sz="1600" b="0" i="0" u="none" strike="noStrike" dirty="0">
                <a:solidFill>
                  <a:srgbClr val="212121"/>
                </a:solidFill>
                <a:effectLst/>
                <a:latin typeface="+mj-lt"/>
              </a:rPr>
              <a:t>       </a:t>
            </a:r>
            <a:r>
              <a:rPr lang="en-US" sz="1100" b="0" i="0" u="none" strike="noStrike" dirty="0">
                <a:solidFill>
                  <a:srgbClr val="212121"/>
                </a:solidFill>
                <a:effectLst/>
                <a:latin typeface="+mj-lt"/>
              </a:rPr>
              <a:t>Ph.D. Student, Department of Geography, Environment, and Spatial Sciences</a:t>
            </a:r>
            <a:endParaRPr lang="en-US" sz="1100" dirty="0">
              <a:solidFill>
                <a:srgbClr val="212121"/>
              </a:solidFill>
              <a:latin typeface="+mj-lt"/>
            </a:endParaRPr>
          </a:p>
          <a:p>
            <a:pPr marL="300038" lvl="1" indent="0" algn="ctr">
              <a:spcBef>
                <a:spcPts val="0"/>
              </a:spcBef>
              <a:spcAft>
                <a:spcPts val="0"/>
              </a:spcAft>
              <a:buNone/>
            </a:pPr>
            <a:r>
              <a:rPr lang="en-US" sz="1000" b="0" i="0" u="none" strike="noStrike" dirty="0">
                <a:solidFill>
                  <a:srgbClr val="212121"/>
                </a:solidFill>
                <a:effectLst/>
                <a:latin typeface="+mj-lt"/>
              </a:rPr>
              <a:t>April 2023</a:t>
            </a:r>
          </a:p>
          <a:p>
            <a:pPr marL="0" indent="0">
              <a:buNone/>
            </a:pPr>
            <a:endParaRPr lang="en-US" dirty="0"/>
          </a:p>
        </p:txBody>
      </p:sp>
      <p:sp>
        <p:nvSpPr>
          <p:cNvPr id="4" name="TextBox 3">
            <a:extLst>
              <a:ext uri="{FF2B5EF4-FFF2-40B4-BE49-F238E27FC236}">
                <a16:creationId xmlns:a16="http://schemas.microsoft.com/office/drawing/2014/main" id="{79FD7433-515D-70ED-1AF2-85A35342168E}"/>
              </a:ext>
            </a:extLst>
          </p:cNvPr>
          <p:cNvSpPr txBox="1"/>
          <p:nvPr/>
        </p:nvSpPr>
        <p:spPr>
          <a:xfrm>
            <a:off x="4791972" y="4560672"/>
            <a:ext cx="4291642" cy="215444"/>
          </a:xfrm>
          <a:prstGeom prst="rect">
            <a:avLst/>
          </a:prstGeom>
          <a:noFill/>
        </p:spPr>
        <p:txBody>
          <a:bodyPr wrap="square" rtlCol="0">
            <a:spAutoFit/>
          </a:bodyPr>
          <a:lstStyle/>
          <a:p>
            <a:pPr algn="ctr"/>
            <a:r>
              <a:rPr lang="en-US" sz="800" dirty="0"/>
              <a:t>Citation: Schmeier and Vogel 2018</a:t>
            </a:r>
          </a:p>
        </p:txBody>
      </p:sp>
      <p:sp>
        <p:nvSpPr>
          <p:cNvPr id="3" name="TextBox 2">
            <a:extLst>
              <a:ext uri="{FF2B5EF4-FFF2-40B4-BE49-F238E27FC236}">
                <a16:creationId xmlns:a16="http://schemas.microsoft.com/office/drawing/2014/main" id="{A40C995A-3751-52E9-61C0-71C7B8371481}"/>
              </a:ext>
            </a:extLst>
          </p:cNvPr>
          <p:cNvSpPr txBox="1"/>
          <p:nvPr/>
        </p:nvSpPr>
        <p:spPr>
          <a:xfrm>
            <a:off x="60386" y="738296"/>
            <a:ext cx="8908455" cy="3829959"/>
          </a:xfrm>
          <a:prstGeom prst="rect">
            <a:avLst/>
          </a:prstGeom>
          <a:noFill/>
        </p:spPr>
        <p:txBody>
          <a:bodyPr wrap="square">
            <a:spAutoFit/>
          </a:bodyPr>
          <a:lstStyle/>
          <a:p>
            <a:pPr marL="0" marR="0" algn="just">
              <a:spcBef>
                <a:spcPts val="500"/>
              </a:spcBef>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Transboundary River Basin Water-Food-Energy Nexus: </a:t>
            </a:r>
            <a:r>
              <a:rPr lang="en-US" sz="2000" b="0" i="0" u="none" strike="noStrike" dirty="0">
                <a:solidFill>
                  <a:srgbClr val="C00000"/>
                </a:solidFill>
                <a:effectLst/>
                <a:latin typeface="Times New Roman" panose="02020603050405020304" pitchFamily="18" charset="0"/>
                <a:cs typeface="Times New Roman" panose="02020603050405020304" pitchFamily="18" charset="0"/>
              </a:rPr>
              <a:t>Analysis of Tradeoffs and Synergies for Water-Food-Energy Bankruptcy Assessment</a:t>
            </a:r>
            <a:endParaRPr lang="en-US" sz="2000" dirty="0">
              <a:solidFill>
                <a:srgbClr val="C00000"/>
              </a:solidFill>
              <a:latin typeface="Times New Roman" panose="02020603050405020304" pitchFamily="18" charset="0"/>
              <a:cs typeface="Times New Roman" panose="02020603050405020304" pitchFamily="18" charset="0"/>
            </a:endParaRPr>
          </a:p>
          <a:p>
            <a:pPr marL="0" marR="0">
              <a:lnSpc>
                <a:spcPct val="115000"/>
              </a:lnSpc>
              <a:spcBef>
                <a:spcPts val="500"/>
              </a:spcBef>
              <a:spcAft>
                <a:spcPts val="1000"/>
              </a:spcAft>
            </a:pPr>
            <a:endPar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15000"/>
              </a:lnSpc>
              <a:spcBef>
                <a:spcPts val="500"/>
              </a:spcBef>
              <a:spcAft>
                <a:spcPts val="1000"/>
              </a:spcAft>
            </a:pPr>
            <a:endParaRPr lang="en-US"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15000"/>
              </a:lnSpc>
              <a:spcBef>
                <a:spcPts val="500"/>
              </a:spcBef>
              <a:spcAft>
                <a:spcPts val="1000"/>
              </a:spcAft>
            </a:pPr>
            <a:endPar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15000"/>
              </a:lnSpc>
              <a:spcBef>
                <a:spcPts val="500"/>
              </a:spcBef>
              <a:spcAft>
                <a:spcPts val="1000"/>
              </a:spcAft>
            </a:pPr>
            <a:endPar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15000"/>
              </a:lnSpc>
              <a:spcBef>
                <a:spcPts val="500"/>
              </a:spcBef>
              <a:spcAft>
                <a:spcPts val="1000"/>
              </a:spcAft>
            </a:pP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026" name="Picture 2" descr="Ensuring Long-Term Cooperation Over Transboundary Water Resources Through  Joint River Basin Management | SpringerLink">
            <a:extLst>
              <a:ext uri="{FF2B5EF4-FFF2-40B4-BE49-F238E27FC236}">
                <a16:creationId xmlns:a16="http://schemas.microsoft.com/office/drawing/2014/main" id="{A5F60FAA-DB98-8706-A9D5-F5AE973AE7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32" r="476"/>
          <a:stretch/>
        </p:blipFill>
        <p:spPr bwMode="auto">
          <a:xfrm>
            <a:off x="5400449" y="1823088"/>
            <a:ext cx="3322452" cy="3076014"/>
          </a:xfrm>
          <a:prstGeom prst="rect">
            <a:avLst/>
          </a:prstGeom>
          <a:solidFill>
            <a:schemeClr val="accent2"/>
          </a:solidFill>
        </p:spPr>
      </p:pic>
    </p:spTree>
    <p:extLst>
      <p:ext uri="{BB962C8B-B14F-4D97-AF65-F5344CB8AC3E}">
        <p14:creationId xmlns:p14="http://schemas.microsoft.com/office/powerpoint/2010/main" val="402032862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D939-24F4-4D45-8E10-26EA31F40EF5}"/>
              </a:ext>
            </a:extLst>
          </p:cNvPr>
          <p:cNvSpPr>
            <a:spLocks noGrp="1"/>
          </p:cNvSpPr>
          <p:nvPr>
            <p:ph type="title"/>
          </p:nvPr>
        </p:nvSpPr>
        <p:spPr>
          <a:xfrm>
            <a:off x="0" y="512459"/>
            <a:ext cx="3848096" cy="445768"/>
          </a:xfrm>
        </p:spPr>
        <p:txBody>
          <a:bodyPr>
            <a:normAutofit fontScale="90000"/>
          </a:bodyPr>
          <a:lstStyle/>
          <a:p>
            <a:r>
              <a:rPr lang="en-US" b="1" dirty="0">
                <a:solidFill>
                  <a:srgbClr val="0070C0"/>
                </a:solidFill>
              </a:rPr>
              <a:t>Research Beneficiary</a:t>
            </a:r>
          </a:p>
        </p:txBody>
      </p:sp>
      <p:sp>
        <p:nvSpPr>
          <p:cNvPr id="58" name="Content Placeholder 2">
            <a:extLst>
              <a:ext uri="{FF2B5EF4-FFF2-40B4-BE49-F238E27FC236}">
                <a16:creationId xmlns:a16="http://schemas.microsoft.com/office/drawing/2014/main" id="{A9371548-33AD-4C2B-A33E-4C40FDBAAF39}"/>
              </a:ext>
            </a:extLst>
          </p:cNvPr>
          <p:cNvSpPr>
            <a:spLocks noGrp="1"/>
          </p:cNvSpPr>
          <p:nvPr>
            <p:ph idx="1"/>
          </p:nvPr>
        </p:nvSpPr>
        <p:spPr>
          <a:xfrm>
            <a:off x="65164" y="1021774"/>
            <a:ext cx="8878113" cy="3740774"/>
          </a:xfrm>
        </p:spPr>
        <p:txBody>
          <a:bodyPr>
            <a:normAutofit fontScale="92500" lnSpcReduction="20000"/>
          </a:bodyPr>
          <a:lstStyle/>
          <a:p>
            <a:pPr algn="just">
              <a:buFont typeface="Wingdings"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 P</a:t>
            </a:r>
            <a:r>
              <a:rPr lang="en-US" sz="2000" b="0" i="0" u="none" strike="noStrike" dirty="0">
                <a:solidFill>
                  <a:schemeClr val="tx1"/>
                </a:solidFill>
                <a:effectLst/>
                <a:latin typeface="Times New Roman" panose="02020603050405020304" pitchFamily="18" charset="0"/>
                <a:cs typeface="Times New Roman" panose="02020603050405020304" pitchFamily="18" charset="0"/>
              </a:rPr>
              <a:t>olicymakers and stakeholders can better understand the potential outcomes of their decisions and actions in this complex system. </a:t>
            </a:r>
          </a:p>
          <a:p>
            <a:pPr algn="just">
              <a:buFont typeface="Wingdings" pitchFamily="2" charset="2"/>
              <a:buChar char="Ø"/>
            </a:pPr>
            <a:r>
              <a:rPr lang="en-US" sz="2000" b="0" i="0" u="none" strike="noStrike" dirty="0">
                <a:solidFill>
                  <a:schemeClr val="tx1"/>
                </a:solidFill>
                <a:effectLst/>
                <a:latin typeface="Times New Roman" panose="02020603050405020304" pitchFamily="18" charset="0"/>
                <a:cs typeface="Times New Roman" panose="02020603050405020304" pitchFamily="18" charset="0"/>
              </a:rPr>
              <a:t>It can help identify scenarios where all parties can benefit (synergies) or where some parties may benefit at the expense of others (tradeoffs).</a:t>
            </a:r>
          </a:p>
          <a:p>
            <a:pPr algn="just">
              <a:buFont typeface="Wingdings" pitchFamily="2" charset="2"/>
              <a:buChar char="Ø"/>
            </a:pPr>
            <a:r>
              <a:rPr lang="en-US" sz="2000" b="0" i="0" u="none" strike="noStrike" dirty="0">
                <a:solidFill>
                  <a:schemeClr val="tx1"/>
                </a:solidFill>
                <a:effectLst/>
                <a:latin typeface="Times New Roman" panose="02020603050405020304" pitchFamily="18" charset="0"/>
                <a:cs typeface="Times New Roman" panose="02020603050405020304" pitchFamily="18" charset="0"/>
              </a:rPr>
              <a:t>Water, food, and energy are interconnected and interdependent, and their management is critical to the sustainable development of any region. In transboundary river basins, the complexity of the system is increased by the involvement of multiple stakeholders with different interests, priorities, and levels of influence. Therefore, understanding the tradeoffs and synergies between these sectors is essential to develop effective policies that promote sustainable development and prevent bankruptcy.</a:t>
            </a:r>
          </a:p>
          <a:p>
            <a:pPr algn="just">
              <a:buFont typeface="Wingdings" pitchFamily="2" charset="2"/>
              <a:buChar char="Ø"/>
            </a:pPr>
            <a:r>
              <a:rPr lang="en-US" sz="2000" b="0" i="0" u="none" strike="noStrike" dirty="0">
                <a:solidFill>
                  <a:schemeClr val="tx1"/>
                </a:solidFill>
                <a:effectLst/>
                <a:latin typeface="Times New Roman" panose="02020603050405020304" pitchFamily="18" charset="0"/>
                <a:cs typeface="Times New Roman" panose="02020603050405020304" pitchFamily="18" charset="0"/>
              </a:rPr>
              <a:t>The Nash Equilibrium Analysis is a game theory approach that models the behavior of multiple actors and seeks to identify the best outcome for all parties. It can help to identify the optimal allocation of resources and promote cooperation among stakeholders to achieve shared objectives.</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38663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0372-D3BD-4919-B0AA-AED978EA31D6}"/>
              </a:ext>
            </a:extLst>
          </p:cNvPr>
          <p:cNvSpPr>
            <a:spLocks noGrp="1"/>
          </p:cNvSpPr>
          <p:nvPr>
            <p:ph type="title"/>
          </p:nvPr>
        </p:nvSpPr>
        <p:spPr>
          <a:xfrm>
            <a:off x="0" y="507636"/>
            <a:ext cx="8229600" cy="543832"/>
          </a:xfrm>
        </p:spPr>
        <p:txBody>
          <a:bodyPr>
            <a:normAutofit/>
          </a:bodyPr>
          <a:lstStyle/>
          <a:p>
            <a:r>
              <a:rPr lang="en-US" sz="2400" dirty="0">
                <a:latin typeface="+mj-lt"/>
              </a:rPr>
              <a:t>References</a:t>
            </a:r>
          </a:p>
        </p:txBody>
      </p:sp>
      <p:sp>
        <p:nvSpPr>
          <p:cNvPr id="3" name="Content Placeholder 2">
            <a:extLst>
              <a:ext uri="{FF2B5EF4-FFF2-40B4-BE49-F238E27FC236}">
                <a16:creationId xmlns:a16="http://schemas.microsoft.com/office/drawing/2014/main" id="{82E1197F-6736-44D5-B409-5BAA37A4CA98}"/>
              </a:ext>
            </a:extLst>
          </p:cNvPr>
          <p:cNvSpPr>
            <a:spLocks noGrp="1"/>
          </p:cNvSpPr>
          <p:nvPr>
            <p:ph idx="1"/>
          </p:nvPr>
        </p:nvSpPr>
        <p:spPr>
          <a:xfrm>
            <a:off x="81776" y="990708"/>
            <a:ext cx="8995317" cy="4152791"/>
          </a:xfrm>
        </p:spPr>
        <p:txBody>
          <a:bodyPr/>
          <a:lstStyle/>
          <a:p>
            <a:pPr marL="117475" marR="0" indent="-117475" algn="just">
              <a:lnSpc>
                <a:spcPct val="107000"/>
              </a:lnSpc>
              <a:spcBef>
                <a:spcPts val="0"/>
              </a:spcBef>
              <a:spcAft>
                <a:spcPts val="0"/>
              </a:spcAft>
              <a:tabLst>
                <a:tab pos="117475" algn="l"/>
                <a:tab pos="2865755" algn="ctr"/>
              </a:tabLst>
            </a:pPr>
            <a:r>
              <a:rPr lang="en-US" sz="1200" dirty="0" err="1">
                <a:effectLst/>
                <a:latin typeface="+mj-lt"/>
                <a:ea typeface="Calibri" panose="020F0502020204030204" pitchFamily="34" charset="0"/>
                <a:cs typeface="Arial" panose="020B0604020202020204" pitchFamily="34" charset="0"/>
              </a:rPr>
              <a:t>Bakhshianlamouki</a:t>
            </a:r>
            <a:r>
              <a:rPr lang="en-US" sz="1200" dirty="0">
                <a:effectLst/>
                <a:latin typeface="+mj-lt"/>
                <a:ea typeface="Calibri" panose="020F0502020204030204" pitchFamily="34" charset="0"/>
                <a:cs typeface="Arial" panose="020B0604020202020204" pitchFamily="34" charset="0"/>
              </a:rPr>
              <a:t>  E, </a:t>
            </a:r>
            <a:r>
              <a:rPr lang="en-US" sz="1200" dirty="0" err="1">
                <a:effectLst/>
                <a:latin typeface="+mj-lt"/>
                <a:ea typeface="Calibri" panose="020F0502020204030204" pitchFamily="34" charset="0"/>
                <a:cs typeface="Arial" panose="020B0604020202020204" pitchFamily="34" charset="0"/>
              </a:rPr>
              <a:t>MasiaS</a:t>
            </a:r>
            <a:r>
              <a:rPr lang="en-US" sz="1200" dirty="0">
                <a:effectLst/>
                <a:latin typeface="+mj-lt"/>
                <a:ea typeface="Calibri" panose="020F0502020204030204" pitchFamily="34" charset="0"/>
                <a:cs typeface="Arial" panose="020B0604020202020204" pitchFamily="34" charset="0"/>
              </a:rPr>
              <a:t> S, Karimi P, van der </a:t>
            </a:r>
            <a:r>
              <a:rPr lang="en-US" sz="1200" dirty="0" err="1">
                <a:effectLst/>
                <a:latin typeface="+mj-lt"/>
                <a:ea typeface="Calibri" panose="020F0502020204030204" pitchFamily="34" charset="0"/>
                <a:cs typeface="Arial" panose="020B0604020202020204" pitchFamily="34" charset="0"/>
              </a:rPr>
              <a:t>Zaag</a:t>
            </a:r>
            <a:r>
              <a:rPr lang="en-US" sz="1200" dirty="0">
                <a:effectLst/>
                <a:latin typeface="+mj-lt"/>
                <a:ea typeface="Calibri" panose="020F0502020204030204" pitchFamily="34" charset="0"/>
                <a:cs typeface="Arial" panose="020B0604020202020204" pitchFamily="34" charset="0"/>
              </a:rPr>
              <a:t> P, and  </a:t>
            </a:r>
            <a:r>
              <a:rPr lang="en-US" sz="1200" dirty="0" err="1">
                <a:effectLst/>
                <a:latin typeface="+mj-lt"/>
                <a:ea typeface="Calibri" panose="020F0502020204030204" pitchFamily="34" charset="0"/>
                <a:cs typeface="Arial" panose="020B0604020202020204" pitchFamily="34" charset="0"/>
              </a:rPr>
              <a:t>Sušnik</a:t>
            </a:r>
            <a:r>
              <a:rPr lang="en-US" sz="1200" dirty="0">
                <a:effectLst/>
                <a:latin typeface="+mj-lt"/>
                <a:ea typeface="Calibri" panose="020F0502020204030204" pitchFamily="34" charset="0"/>
                <a:cs typeface="Arial" panose="020B0604020202020204" pitchFamily="34" charset="0"/>
              </a:rPr>
              <a:t> J.</a:t>
            </a:r>
            <a:r>
              <a:rPr lang="en-US" sz="1200" dirty="0">
                <a:effectLst/>
                <a:latin typeface="+mj-lt"/>
                <a:ea typeface="AdvCORRESAST"/>
                <a:cs typeface="Arial" panose="020B0604020202020204" pitchFamily="34" charset="0"/>
              </a:rPr>
              <a:t> </a:t>
            </a:r>
            <a:r>
              <a:rPr lang="en-US" sz="1200" dirty="0">
                <a:effectLst/>
                <a:latin typeface="+mj-lt"/>
                <a:ea typeface="Calibri" panose="020F0502020204030204" pitchFamily="34" charset="0"/>
                <a:cs typeface="Arial" panose="020B0604020202020204" pitchFamily="34" charset="0"/>
              </a:rPr>
              <a:t>A system dynamics model to quantify the impacts of restoration</a:t>
            </a:r>
            <a:r>
              <a:rPr lang="en-US" sz="1200" dirty="0">
                <a:effectLst/>
                <a:latin typeface="+mj-lt"/>
                <a:ea typeface="AdvCORRESAST"/>
                <a:cs typeface="Arial" panose="020B0604020202020204" pitchFamily="34" charset="0"/>
              </a:rPr>
              <a:t> </a:t>
            </a:r>
            <a:r>
              <a:rPr lang="en-US" sz="1200" dirty="0">
                <a:effectLst/>
                <a:latin typeface="+mj-lt"/>
                <a:ea typeface="Calibri" panose="020F0502020204030204" pitchFamily="34" charset="0"/>
                <a:cs typeface="Arial" panose="020B0604020202020204" pitchFamily="34" charset="0"/>
              </a:rPr>
              <a:t>measures on the water-energy-food nexus in the Urmia Lake Basin, Iran. </a:t>
            </a:r>
            <a:r>
              <a:rPr lang="en-US" sz="1200" dirty="0">
                <a:solidFill>
                  <a:srgbClr val="0070C0"/>
                </a:solidFill>
                <a:effectLst/>
                <a:latin typeface="+mj-lt"/>
                <a:ea typeface="Calibri" panose="020F0502020204030204" pitchFamily="34" charset="0"/>
                <a:cs typeface="Arial" panose="020B0604020202020204" pitchFamily="34" charset="0"/>
              </a:rPr>
              <a:t>Science of the Total Environment 708 (2020) 134874</a:t>
            </a:r>
            <a:r>
              <a:rPr lang="en-US" sz="1200" dirty="0">
                <a:effectLst/>
                <a:latin typeface="+mj-lt"/>
                <a:ea typeface="Calibri" panose="020F0502020204030204" pitchFamily="34" charset="0"/>
                <a:cs typeface="Arial" panose="020B0604020202020204" pitchFamily="34" charset="0"/>
              </a:rPr>
              <a:t>. </a:t>
            </a:r>
          </a:p>
          <a:p>
            <a:pPr marL="117475" marR="0" indent="-117475" algn="just">
              <a:lnSpc>
                <a:spcPct val="107000"/>
              </a:lnSpc>
              <a:spcBef>
                <a:spcPts val="0"/>
              </a:spcBef>
              <a:spcAft>
                <a:spcPts val="0"/>
              </a:spcAft>
              <a:tabLst>
                <a:tab pos="117475" algn="l"/>
                <a:tab pos="2865755" algn="ctr"/>
              </a:tabLst>
            </a:pPr>
            <a:r>
              <a:rPr lang="en-US" sz="1200" dirty="0" err="1">
                <a:effectLst/>
                <a:latin typeface="+mj-lt"/>
                <a:ea typeface="Calibri" panose="020F0502020204030204" pitchFamily="34" charset="0"/>
                <a:cs typeface="Arial" panose="020B0604020202020204" pitchFamily="34" charset="0"/>
              </a:rPr>
              <a:t>Barhagh</a:t>
            </a:r>
            <a:r>
              <a:rPr lang="en-US" sz="1200" dirty="0">
                <a:effectLst/>
                <a:latin typeface="+mj-lt"/>
                <a:ea typeface="Calibri" panose="020F0502020204030204" pitchFamily="34" charset="0"/>
                <a:cs typeface="Arial" panose="020B0604020202020204" pitchFamily="34" charset="0"/>
              </a:rPr>
              <a:t> S E, </a:t>
            </a:r>
            <a:r>
              <a:rPr lang="en-US" sz="1200" dirty="0" err="1">
                <a:effectLst/>
                <a:latin typeface="+mj-lt"/>
                <a:ea typeface="Calibri" panose="020F0502020204030204" pitchFamily="34" charset="0"/>
                <a:cs typeface="Arial" panose="020B0604020202020204" pitchFamily="34" charset="0"/>
              </a:rPr>
              <a:t>Zarghami</a:t>
            </a:r>
            <a:r>
              <a:rPr lang="en-US" sz="1200" dirty="0">
                <a:effectLst/>
                <a:latin typeface="+mj-lt"/>
                <a:ea typeface="Calibri" panose="020F0502020204030204" pitchFamily="34" charset="0"/>
                <a:cs typeface="Arial" panose="020B0604020202020204" pitchFamily="34" charset="0"/>
              </a:rPr>
              <a:t> M , A G </a:t>
            </a:r>
            <a:r>
              <a:rPr lang="en-US" sz="1200" dirty="0" err="1">
                <a:effectLst/>
                <a:latin typeface="+mj-lt"/>
                <a:ea typeface="Calibri" panose="020F0502020204030204" pitchFamily="34" charset="0"/>
                <a:cs typeface="Arial" panose="020B0604020202020204" pitchFamily="34" charset="0"/>
              </a:rPr>
              <a:t>Ghale</a:t>
            </a:r>
            <a:r>
              <a:rPr lang="en-US" sz="1200" dirty="0">
                <a:effectLst/>
                <a:latin typeface="+mj-lt"/>
                <a:ea typeface="Calibri" panose="020F0502020204030204" pitchFamily="34" charset="0"/>
                <a:cs typeface="Arial" panose="020B0604020202020204" pitchFamily="34" charset="0"/>
              </a:rPr>
              <a:t> Y and </a:t>
            </a:r>
            <a:r>
              <a:rPr lang="en-US" sz="1200" dirty="0" err="1">
                <a:effectLst/>
                <a:latin typeface="+mj-lt"/>
                <a:ea typeface="Calibri" panose="020F0502020204030204" pitchFamily="34" charset="0"/>
                <a:cs typeface="Arial" panose="020B0604020202020204" pitchFamily="34" charset="0"/>
              </a:rPr>
              <a:t>Shahbazbegian</a:t>
            </a:r>
            <a:r>
              <a:rPr lang="en-US" sz="1200" dirty="0">
                <a:effectLst/>
                <a:latin typeface="+mj-lt"/>
                <a:ea typeface="Calibri" panose="020F0502020204030204" pitchFamily="34" charset="0"/>
                <a:cs typeface="Arial" panose="020B0604020202020204" pitchFamily="34" charset="0"/>
              </a:rPr>
              <a:t> M R. System dynamics to assess the effectiveness of restoration scenarios for the Urmia Lake: A prey-predator approach for the human-environment uncertain interactions. </a:t>
            </a:r>
            <a:r>
              <a:rPr lang="en-US" sz="1200" dirty="0">
                <a:solidFill>
                  <a:srgbClr val="0070C0"/>
                </a:solidFill>
                <a:effectLst/>
                <a:latin typeface="+mj-lt"/>
                <a:ea typeface="Calibri" panose="020F0502020204030204" pitchFamily="34" charset="0"/>
                <a:cs typeface="Arial" panose="020B0604020202020204" pitchFamily="34" charset="0"/>
              </a:rPr>
              <a:t>Journal of Hydrology 593 (2021) 125891.</a:t>
            </a:r>
            <a:endParaRPr lang="en-US" sz="1200" dirty="0">
              <a:effectLst/>
              <a:latin typeface="+mj-lt"/>
              <a:ea typeface="Calibri" panose="020F0502020204030204" pitchFamily="34" charset="0"/>
              <a:cs typeface="Arial" panose="020B0604020202020204" pitchFamily="34" charset="0"/>
            </a:endParaRPr>
          </a:p>
          <a:p>
            <a:pPr marL="117475" marR="0" indent="-117475" algn="just">
              <a:lnSpc>
                <a:spcPct val="107000"/>
              </a:lnSpc>
              <a:spcBef>
                <a:spcPts val="0"/>
              </a:spcBef>
              <a:spcAft>
                <a:spcPts val="0"/>
              </a:spcAft>
              <a:tabLst>
                <a:tab pos="117475" algn="l"/>
                <a:tab pos="2865755" algn="ctr"/>
              </a:tabLst>
            </a:pPr>
            <a:r>
              <a:rPr lang="en-US" sz="1200" dirty="0">
                <a:effectLst/>
                <a:latin typeface="+mj-lt"/>
                <a:ea typeface="Calibri" panose="020F0502020204030204" pitchFamily="34" charset="0"/>
                <a:cs typeface="Arial" panose="020B0604020202020204" pitchFamily="34" charset="0"/>
              </a:rPr>
              <a:t>Carvalho P N , Finger D F, </a:t>
            </a:r>
            <a:r>
              <a:rPr lang="en-US" sz="1200" dirty="0" err="1">
                <a:effectLst/>
                <a:latin typeface="+mj-lt"/>
                <a:ea typeface="Calibri" panose="020F0502020204030204" pitchFamily="34" charset="0"/>
                <a:cs typeface="Arial" panose="020B0604020202020204" pitchFamily="34" charset="0"/>
              </a:rPr>
              <a:t>Masi</a:t>
            </a:r>
            <a:r>
              <a:rPr lang="en-US" sz="1200" dirty="0">
                <a:effectLst/>
                <a:latin typeface="+mj-lt"/>
                <a:ea typeface="Calibri" panose="020F0502020204030204" pitchFamily="34" charset="0"/>
                <a:cs typeface="Arial" panose="020B0604020202020204" pitchFamily="34" charset="0"/>
              </a:rPr>
              <a:t> F , </a:t>
            </a:r>
            <a:r>
              <a:rPr lang="en-US" sz="1200" dirty="0" err="1">
                <a:effectLst/>
                <a:latin typeface="+mj-lt"/>
                <a:ea typeface="Calibri" panose="020F0502020204030204" pitchFamily="34" charset="0"/>
                <a:cs typeface="Arial" panose="020B0604020202020204" pitchFamily="34" charset="0"/>
              </a:rPr>
              <a:t>Cipolletta</a:t>
            </a:r>
            <a:r>
              <a:rPr lang="en-US" sz="1200" dirty="0">
                <a:effectLst/>
                <a:latin typeface="+mj-lt"/>
                <a:ea typeface="Calibri" panose="020F0502020204030204" pitchFamily="34" charset="0"/>
                <a:cs typeface="Arial" panose="020B0604020202020204" pitchFamily="34" charset="0"/>
              </a:rPr>
              <a:t> G , Oral  H V, Toth ´  A, </a:t>
            </a:r>
            <a:r>
              <a:rPr lang="en-US" sz="1200" dirty="0" err="1">
                <a:effectLst/>
                <a:latin typeface="+mj-lt"/>
                <a:ea typeface="Calibri" panose="020F0502020204030204" pitchFamily="34" charset="0"/>
                <a:cs typeface="Arial" panose="020B0604020202020204" pitchFamily="34" charset="0"/>
              </a:rPr>
              <a:t>Regelsberger</a:t>
            </a:r>
            <a:r>
              <a:rPr lang="en-US" sz="1200" dirty="0">
                <a:effectLst/>
                <a:latin typeface="+mj-lt"/>
                <a:ea typeface="Calibri" panose="020F0502020204030204" pitchFamily="34" charset="0"/>
                <a:cs typeface="Arial" panose="020B0604020202020204" pitchFamily="34" charset="0"/>
              </a:rPr>
              <a:t> M and </a:t>
            </a:r>
            <a:r>
              <a:rPr lang="en-US" sz="1200" dirty="0" err="1">
                <a:effectLst/>
                <a:latin typeface="+mj-lt"/>
                <a:ea typeface="Calibri" panose="020F0502020204030204" pitchFamily="34" charset="0"/>
                <a:cs typeface="Arial" panose="020B0604020202020204" pitchFamily="34" charset="0"/>
              </a:rPr>
              <a:t>Exposito</a:t>
            </a:r>
            <a:r>
              <a:rPr lang="en-US" sz="1200" dirty="0">
                <a:effectLst/>
                <a:latin typeface="+mj-lt"/>
                <a:ea typeface="Calibri" panose="020F0502020204030204" pitchFamily="34" charset="0"/>
                <a:cs typeface="Arial" panose="020B0604020202020204" pitchFamily="34" charset="0"/>
              </a:rPr>
              <a:t> A. Nature-based solutions addressing the water-energy-food nexus: Review of theoretical concepts and urban case studies. </a:t>
            </a:r>
            <a:r>
              <a:rPr lang="en-US" sz="1200" dirty="0">
                <a:solidFill>
                  <a:srgbClr val="0070C0"/>
                </a:solidFill>
                <a:effectLst/>
                <a:latin typeface="+mj-lt"/>
                <a:ea typeface="Calibri" panose="020F0502020204030204" pitchFamily="34" charset="0"/>
                <a:cs typeface="Arial" panose="020B0604020202020204" pitchFamily="34" charset="0"/>
              </a:rPr>
              <a:t>Journal of Cleaner Production 338 (2022) 130652</a:t>
            </a:r>
            <a:endParaRPr lang="en-US" sz="1200" dirty="0">
              <a:effectLst/>
              <a:latin typeface="+mj-lt"/>
              <a:ea typeface="Calibri" panose="020F0502020204030204" pitchFamily="34" charset="0"/>
              <a:cs typeface="Arial" panose="020B0604020202020204" pitchFamily="34" charset="0"/>
            </a:endParaRPr>
          </a:p>
          <a:p>
            <a:pPr marL="117475" marR="0" indent="-117475" algn="just">
              <a:lnSpc>
                <a:spcPct val="107000"/>
              </a:lnSpc>
              <a:spcBef>
                <a:spcPts val="0"/>
              </a:spcBef>
              <a:spcAft>
                <a:spcPts val="0"/>
              </a:spcAft>
              <a:tabLst>
                <a:tab pos="117475" algn="l"/>
                <a:tab pos="2865755" algn="ctr"/>
              </a:tabLst>
            </a:pPr>
            <a:r>
              <a:rPr lang="en-US" sz="1200" dirty="0" err="1">
                <a:effectLst/>
                <a:latin typeface="+mj-lt"/>
                <a:ea typeface="Calibri" panose="020F0502020204030204" pitchFamily="34" charset="0"/>
                <a:cs typeface="Arial" panose="020B0604020202020204" pitchFamily="34" charset="0"/>
              </a:rPr>
              <a:t>Dehghanipour</a:t>
            </a:r>
            <a:r>
              <a:rPr lang="en-US" sz="1200" dirty="0">
                <a:effectLst/>
                <a:latin typeface="+mj-lt"/>
                <a:ea typeface="Calibri" panose="020F0502020204030204" pitchFamily="34" charset="0"/>
                <a:cs typeface="Arial" panose="020B0604020202020204" pitchFamily="34" charset="0"/>
              </a:rPr>
              <a:t> A H, </a:t>
            </a:r>
            <a:r>
              <a:rPr lang="en-US" sz="1200" dirty="0" err="1">
                <a:effectLst/>
                <a:latin typeface="+mj-lt"/>
                <a:ea typeface="Calibri" panose="020F0502020204030204" pitchFamily="34" charset="0"/>
                <a:cs typeface="Arial" panose="020B0604020202020204" pitchFamily="34" charset="0"/>
              </a:rPr>
              <a:t>Schoups</a:t>
            </a:r>
            <a:r>
              <a:rPr lang="en-US" sz="1200" dirty="0">
                <a:effectLst/>
                <a:latin typeface="+mj-lt"/>
                <a:ea typeface="Calibri" panose="020F0502020204030204" pitchFamily="34" charset="0"/>
                <a:cs typeface="Arial" panose="020B0604020202020204" pitchFamily="34" charset="0"/>
              </a:rPr>
              <a:t> G , </a:t>
            </a:r>
            <a:r>
              <a:rPr lang="en-US" sz="1200" dirty="0" err="1">
                <a:effectLst/>
                <a:latin typeface="+mj-lt"/>
                <a:ea typeface="Calibri" panose="020F0502020204030204" pitchFamily="34" charset="0"/>
                <a:cs typeface="Arial" panose="020B0604020202020204" pitchFamily="34" charset="0"/>
              </a:rPr>
              <a:t>Zahabiyoun</a:t>
            </a:r>
            <a:r>
              <a:rPr lang="en-US" sz="1200" dirty="0">
                <a:effectLst/>
                <a:latin typeface="+mj-lt"/>
                <a:ea typeface="Calibri" panose="020F0502020204030204" pitchFamily="34" charset="0"/>
                <a:cs typeface="Arial" panose="020B0604020202020204" pitchFamily="34" charset="0"/>
              </a:rPr>
              <a:t> B and </a:t>
            </a:r>
            <a:r>
              <a:rPr lang="en-US" sz="1200" dirty="0" err="1">
                <a:effectLst/>
                <a:latin typeface="+mj-lt"/>
                <a:ea typeface="Calibri" panose="020F0502020204030204" pitchFamily="34" charset="0"/>
                <a:cs typeface="Arial" panose="020B0604020202020204" pitchFamily="34" charset="0"/>
              </a:rPr>
              <a:t>Babazadeh</a:t>
            </a:r>
            <a:r>
              <a:rPr lang="en-US" sz="1200" dirty="0">
                <a:effectLst/>
                <a:latin typeface="+mj-lt"/>
                <a:ea typeface="Calibri" panose="020F0502020204030204" pitchFamily="34" charset="0"/>
                <a:cs typeface="Arial" panose="020B0604020202020204" pitchFamily="34" charset="0"/>
              </a:rPr>
              <a:t> H. Meeting agricultural and environmental water demand in endorheic irrigated river basins: A simulation-optimization approach applied to the Urmia Lake basin in Iran.  </a:t>
            </a:r>
            <a:r>
              <a:rPr lang="en-US" sz="1200" dirty="0">
                <a:solidFill>
                  <a:srgbClr val="0070C0"/>
                </a:solidFill>
                <a:effectLst/>
                <a:latin typeface="+mj-lt"/>
                <a:ea typeface="Calibri" panose="020F0502020204030204" pitchFamily="34" charset="0"/>
                <a:cs typeface="Arial" panose="020B0604020202020204" pitchFamily="34" charset="0"/>
              </a:rPr>
              <a:t>Agricultural Water Management 241 (2020) 106353</a:t>
            </a:r>
            <a:endParaRPr lang="en-US" sz="1200" dirty="0">
              <a:effectLst/>
              <a:latin typeface="+mj-lt"/>
              <a:ea typeface="Calibri" panose="020F0502020204030204" pitchFamily="34" charset="0"/>
              <a:cs typeface="Arial" panose="020B0604020202020204" pitchFamily="34" charset="0"/>
            </a:endParaRPr>
          </a:p>
          <a:p>
            <a:pPr marL="117475" marR="0" indent="-117475" algn="just">
              <a:lnSpc>
                <a:spcPct val="107000"/>
              </a:lnSpc>
              <a:spcBef>
                <a:spcPts val="0"/>
              </a:spcBef>
              <a:spcAft>
                <a:spcPts val="0"/>
              </a:spcAft>
              <a:tabLst>
                <a:tab pos="117475" algn="l"/>
                <a:tab pos="2865755" algn="ctr"/>
              </a:tabLst>
            </a:pPr>
            <a:r>
              <a:rPr lang="en-US" sz="1200" dirty="0">
                <a:effectLst/>
                <a:latin typeface="+mj-lt"/>
                <a:ea typeface="Calibri" panose="020F0502020204030204" pitchFamily="34" charset="0"/>
                <a:cs typeface="Arial" panose="020B0604020202020204" pitchFamily="34" charset="0"/>
              </a:rPr>
              <a:t>El-</a:t>
            </a:r>
            <a:r>
              <a:rPr lang="en-US" sz="1200" dirty="0" err="1">
                <a:effectLst/>
                <a:latin typeface="+mj-lt"/>
                <a:ea typeface="Calibri" panose="020F0502020204030204" pitchFamily="34" charset="0"/>
                <a:cs typeface="Arial" panose="020B0604020202020204" pitchFamily="34" charset="0"/>
              </a:rPr>
              <a:t>Gafy</a:t>
            </a:r>
            <a:r>
              <a:rPr lang="en-US" sz="1200" dirty="0">
                <a:effectLst/>
                <a:latin typeface="+mj-lt"/>
                <a:ea typeface="Calibri" panose="020F0502020204030204" pitchFamily="34" charset="0"/>
                <a:cs typeface="Arial" panose="020B0604020202020204" pitchFamily="34" charset="0"/>
              </a:rPr>
              <a:t> I. Water–food–energy nexus index: analysis of water–energy–food nexus of crop’s production system applying the indicators approach. </a:t>
            </a:r>
            <a:r>
              <a:rPr lang="en-US" sz="1200" dirty="0">
                <a:solidFill>
                  <a:srgbClr val="0070C0"/>
                </a:solidFill>
                <a:effectLst/>
                <a:latin typeface="+mj-lt"/>
                <a:ea typeface="Calibri" panose="020F0502020204030204" pitchFamily="34" charset="0"/>
                <a:cs typeface="Arial" panose="020B0604020202020204" pitchFamily="34" charset="0"/>
              </a:rPr>
              <a:t>Appl Water Sci (2017) 7:2857–2868. </a:t>
            </a:r>
          </a:p>
          <a:p>
            <a:pPr marL="117475" marR="0" indent="-117475" algn="just">
              <a:lnSpc>
                <a:spcPct val="107000"/>
              </a:lnSpc>
              <a:spcBef>
                <a:spcPts val="0"/>
              </a:spcBef>
              <a:spcAft>
                <a:spcPts val="0"/>
              </a:spcAft>
              <a:tabLst>
                <a:tab pos="117475" algn="l"/>
                <a:tab pos="2865755" algn="ctr"/>
              </a:tabLst>
            </a:pPr>
            <a:r>
              <a:rPr lang="en-US" sz="1200" dirty="0" err="1">
                <a:effectLst/>
                <a:latin typeface="+mj-lt"/>
                <a:ea typeface="Calibri" panose="020F0502020204030204" pitchFamily="34" charset="0"/>
                <a:cs typeface="Arial" panose="020B0604020202020204" pitchFamily="34" charset="0"/>
              </a:rPr>
              <a:t>Ghasemi</a:t>
            </a:r>
            <a:r>
              <a:rPr lang="en-US" sz="1200" dirty="0">
                <a:effectLst/>
                <a:latin typeface="+mj-lt"/>
                <a:ea typeface="Calibri" panose="020F0502020204030204" pitchFamily="34" charset="0"/>
                <a:cs typeface="Arial" panose="020B0604020202020204" pitchFamily="34" charset="0"/>
              </a:rPr>
              <a:t> </a:t>
            </a:r>
            <a:r>
              <a:rPr lang="en-US" sz="1200" dirty="0" err="1">
                <a:effectLst/>
                <a:latin typeface="+mj-lt"/>
                <a:ea typeface="Calibri" panose="020F0502020204030204" pitchFamily="34" charset="0"/>
                <a:cs typeface="Arial" panose="020B0604020202020204" pitchFamily="34" charset="0"/>
              </a:rPr>
              <a:t>Mobtaker</a:t>
            </a:r>
            <a:r>
              <a:rPr lang="en-US" sz="1200" dirty="0">
                <a:effectLst/>
                <a:latin typeface="+mj-lt"/>
                <a:ea typeface="Calibri" panose="020F0502020204030204" pitchFamily="34" charset="0"/>
                <a:cs typeface="Arial" panose="020B0604020202020204" pitchFamily="34" charset="0"/>
              </a:rPr>
              <a:t> H, Taki M, Salehi M and </a:t>
            </a:r>
            <a:r>
              <a:rPr lang="en-US" sz="1200" dirty="0" err="1">
                <a:effectLst/>
                <a:latin typeface="+mj-lt"/>
                <a:ea typeface="Calibri" panose="020F0502020204030204" pitchFamily="34" charset="0"/>
                <a:cs typeface="Arial" panose="020B0604020202020204" pitchFamily="34" charset="0"/>
              </a:rPr>
              <a:t>Zarei</a:t>
            </a:r>
            <a:r>
              <a:rPr lang="en-US" sz="1200" dirty="0">
                <a:effectLst/>
                <a:latin typeface="+mj-lt"/>
                <a:ea typeface="Calibri" panose="020F0502020204030204" pitchFamily="34" charset="0"/>
                <a:cs typeface="Arial" panose="020B0604020202020204" pitchFamily="34" charset="0"/>
              </a:rPr>
              <a:t> </a:t>
            </a:r>
            <a:r>
              <a:rPr lang="en-US" sz="1200" dirty="0" err="1">
                <a:effectLst/>
                <a:latin typeface="+mj-lt"/>
                <a:ea typeface="Calibri" panose="020F0502020204030204" pitchFamily="34" charset="0"/>
                <a:cs typeface="Arial" panose="020B0604020202020204" pitchFamily="34" charset="0"/>
              </a:rPr>
              <a:t>Sh</a:t>
            </a:r>
            <a:r>
              <a:rPr lang="en-US" sz="1200" dirty="0">
                <a:effectLst/>
                <a:latin typeface="+mj-lt"/>
                <a:ea typeface="Calibri" panose="020F0502020204030204" pitchFamily="34" charset="0"/>
                <a:cs typeface="Arial" panose="020B0604020202020204" pitchFamily="34" charset="0"/>
              </a:rPr>
              <a:t> E. Application of non–parametric method to improve energy productivity and CO2 emission for barley production in Iran. </a:t>
            </a:r>
            <a:r>
              <a:rPr lang="en-US" sz="1200" dirty="0">
                <a:solidFill>
                  <a:srgbClr val="0070C0"/>
                </a:solidFill>
                <a:effectLst/>
                <a:latin typeface="+mj-lt"/>
                <a:ea typeface="Calibri" panose="020F0502020204030204" pitchFamily="34" charset="0"/>
                <a:cs typeface="Arial" panose="020B0604020202020204" pitchFamily="34" charset="0"/>
              </a:rPr>
              <a:t>Agric </a:t>
            </a:r>
            <a:r>
              <a:rPr lang="en-US" sz="1200" dirty="0" err="1">
                <a:solidFill>
                  <a:srgbClr val="0070C0"/>
                </a:solidFill>
                <a:effectLst/>
                <a:latin typeface="+mj-lt"/>
                <a:ea typeface="Calibri" panose="020F0502020204030204" pitchFamily="34" charset="0"/>
                <a:cs typeface="Arial" panose="020B0604020202020204" pitchFamily="34" charset="0"/>
              </a:rPr>
              <a:t>Eng</a:t>
            </a:r>
            <a:r>
              <a:rPr lang="en-US" sz="1200" dirty="0">
                <a:solidFill>
                  <a:srgbClr val="0070C0"/>
                </a:solidFill>
                <a:effectLst/>
                <a:latin typeface="+mj-lt"/>
                <a:ea typeface="Calibri" panose="020F0502020204030204" pitchFamily="34" charset="0"/>
                <a:cs typeface="Arial" panose="020B0604020202020204" pitchFamily="34" charset="0"/>
              </a:rPr>
              <a:t> Int: CIGR Journal Open access at http://</a:t>
            </a:r>
            <a:r>
              <a:rPr lang="en-US" sz="1200" dirty="0" err="1">
                <a:solidFill>
                  <a:srgbClr val="0070C0"/>
                </a:solidFill>
                <a:effectLst/>
                <a:latin typeface="+mj-lt"/>
                <a:ea typeface="Calibri" panose="020F0502020204030204" pitchFamily="34" charset="0"/>
                <a:cs typeface="Arial" panose="020B0604020202020204" pitchFamily="34" charset="0"/>
              </a:rPr>
              <a:t>www.cigrjournal.org</a:t>
            </a:r>
            <a:r>
              <a:rPr lang="en-US" sz="1200" dirty="0">
                <a:solidFill>
                  <a:srgbClr val="0070C0"/>
                </a:solidFill>
                <a:effectLst/>
                <a:latin typeface="+mj-lt"/>
                <a:ea typeface="Calibri" panose="020F0502020204030204" pitchFamily="34" charset="0"/>
                <a:cs typeface="Arial" panose="020B0604020202020204" pitchFamily="34" charset="0"/>
              </a:rPr>
              <a:t>.</a:t>
            </a:r>
            <a:r>
              <a:rPr lang="en-US" sz="1200" dirty="0">
                <a:effectLst/>
                <a:latin typeface="+mj-lt"/>
                <a:ea typeface="Calibri" panose="020F0502020204030204" pitchFamily="34" charset="0"/>
                <a:cs typeface="Arial" panose="020B0604020202020204" pitchFamily="34" charset="0"/>
              </a:rPr>
              <a:t> </a:t>
            </a:r>
          </a:p>
          <a:p>
            <a:pPr marL="117475" marR="0" indent="-117475" algn="just">
              <a:lnSpc>
                <a:spcPct val="107000"/>
              </a:lnSpc>
              <a:spcBef>
                <a:spcPts val="0"/>
              </a:spcBef>
              <a:spcAft>
                <a:spcPts val="0"/>
              </a:spcAft>
              <a:tabLst>
                <a:tab pos="117475" algn="l"/>
                <a:tab pos="2865755" algn="ctr"/>
              </a:tabLst>
            </a:pPr>
            <a:r>
              <a:rPr lang="en-US" sz="1200" dirty="0" err="1">
                <a:effectLst/>
                <a:latin typeface="Calibri" panose="020F0502020204030204" pitchFamily="34" charset="0"/>
                <a:ea typeface="Calibri" panose="020F0502020204030204" pitchFamily="34" charset="0"/>
                <a:cs typeface="Calibri" panose="020F0502020204030204" pitchFamily="34" charset="0"/>
              </a:rPr>
              <a:t>Heydarizad</a:t>
            </a:r>
            <a:r>
              <a:rPr lang="en-US" sz="1200" dirty="0">
                <a:effectLst/>
                <a:latin typeface="Calibri" panose="020F0502020204030204" pitchFamily="34" charset="0"/>
                <a:ea typeface="Calibri" panose="020F0502020204030204" pitchFamily="34" charset="0"/>
                <a:cs typeface="Calibri" panose="020F0502020204030204" pitchFamily="34" charset="0"/>
              </a:rPr>
              <a:t> M. Karstic groundwater origin and recharge process in the Zagros region: insights from stable isotopes (δ18O and δ2H) approach. </a:t>
            </a: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doi:10.20944/preprints202112.0347.v1.</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117475" marR="0" indent="-117475" algn="just">
              <a:lnSpc>
                <a:spcPct val="107000"/>
              </a:lnSpc>
              <a:spcBef>
                <a:spcPts val="0"/>
              </a:spcBef>
              <a:spcAft>
                <a:spcPts val="0"/>
              </a:spcAft>
              <a:tabLst>
                <a:tab pos="117475" algn="l"/>
                <a:tab pos="2865755" algn="ctr"/>
              </a:tabLst>
            </a:pPr>
            <a:r>
              <a:rPr lang="en-US" sz="1200" dirty="0" err="1">
                <a:effectLst/>
                <a:latin typeface="Calibri" panose="020F0502020204030204" pitchFamily="34" charset="0"/>
                <a:ea typeface="Calibri" panose="020F0502020204030204" pitchFamily="34" charset="0"/>
                <a:cs typeface="Calibri" panose="020F0502020204030204" pitchFamily="34" charset="0"/>
              </a:rPr>
              <a:t>Kamrani</a:t>
            </a:r>
            <a:r>
              <a:rPr lang="en-US" sz="1200" dirty="0">
                <a:effectLst/>
                <a:latin typeface="Calibri" panose="020F0502020204030204" pitchFamily="34" charset="0"/>
                <a:ea typeface="Calibri" panose="020F0502020204030204" pitchFamily="34" charset="0"/>
                <a:cs typeface="Calibri" panose="020F0502020204030204" pitchFamily="34" charset="0"/>
              </a:rPr>
              <a:t> A, </a:t>
            </a:r>
            <a:r>
              <a:rPr lang="en-US" sz="1200" dirty="0" err="1">
                <a:effectLst/>
                <a:latin typeface="Calibri" panose="020F0502020204030204" pitchFamily="34" charset="0"/>
                <a:ea typeface="Calibri" panose="020F0502020204030204" pitchFamily="34" charset="0"/>
                <a:cs typeface="Calibri" panose="020F0502020204030204" pitchFamily="34" charset="0"/>
              </a:rPr>
              <a:t>Roozbahani</a:t>
            </a:r>
            <a:r>
              <a:rPr lang="en-US" sz="1200" dirty="0">
                <a:effectLst/>
                <a:latin typeface="Calibri" panose="020F0502020204030204" pitchFamily="34" charset="0"/>
                <a:ea typeface="Calibri" panose="020F0502020204030204" pitchFamily="34" charset="0"/>
                <a:cs typeface="Calibri" panose="020F0502020204030204" pitchFamily="34" charset="0"/>
              </a:rPr>
              <a:t> A, and </a:t>
            </a:r>
            <a:r>
              <a:rPr lang="en-US" sz="1200" dirty="0" err="1">
                <a:effectLst/>
                <a:latin typeface="Calibri" panose="020F0502020204030204" pitchFamily="34" charset="0"/>
                <a:ea typeface="Calibri" panose="020F0502020204030204" pitchFamily="34" charset="0"/>
                <a:cs typeface="Calibri" panose="020F0502020204030204" pitchFamily="34" charset="0"/>
              </a:rPr>
              <a:t>Hashemy</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Shahdany</a:t>
            </a:r>
            <a:r>
              <a:rPr lang="en-US" sz="1200" dirty="0">
                <a:effectLst/>
                <a:latin typeface="Calibri" panose="020F0502020204030204" pitchFamily="34" charset="0"/>
                <a:ea typeface="Calibri" panose="020F0502020204030204" pitchFamily="34" charset="0"/>
                <a:cs typeface="Calibri" panose="020F0502020204030204" pitchFamily="34" charset="0"/>
              </a:rPr>
              <a:t> S. Using Bayesian networks to evaluate how agricultural water distribution. Systems handle the water-food-energy nexus. </a:t>
            </a:r>
            <a:r>
              <a:rPr lang="en-US" sz="120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Agricultural Water Management 239 (2020) 106265</a:t>
            </a: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Arial" panose="020B0604020202020204" pitchFamily="34" charset="0"/>
              </a:rPr>
              <a:t> </a:t>
            </a:r>
          </a:p>
          <a:p>
            <a:pPr marL="117475" marR="0" indent="-117475" algn="just">
              <a:lnSpc>
                <a:spcPct val="107000"/>
              </a:lnSpc>
              <a:spcBef>
                <a:spcPts val="0"/>
              </a:spcBef>
              <a:spcAft>
                <a:spcPts val="0"/>
              </a:spcAft>
              <a:tabLst>
                <a:tab pos="117475" algn="l"/>
                <a:tab pos="2865755" algn="ctr"/>
              </a:tabLst>
            </a:pPr>
            <a:r>
              <a:rPr lang="en-US" sz="1200" dirty="0" err="1">
                <a:effectLst/>
                <a:latin typeface="Calibri" panose="020F0502020204030204" pitchFamily="34" charset="0"/>
                <a:ea typeface="Calibri" panose="020F0502020204030204" pitchFamily="34" charset="0"/>
                <a:cs typeface="Arial" panose="020B0604020202020204" pitchFamily="34" charset="0"/>
              </a:rPr>
              <a:t>Naderi</a:t>
            </a:r>
            <a:r>
              <a:rPr lang="en-US" sz="1200" dirty="0">
                <a:effectLst/>
                <a:latin typeface="Calibri" panose="020F0502020204030204" pitchFamily="34" charset="0"/>
                <a:ea typeface="Calibri" panose="020F0502020204030204" pitchFamily="34" charset="0"/>
                <a:cs typeface="Arial" panose="020B0604020202020204" pitchFamily="34" charset="0"/>
              </a:rPr>
              <a:t>, M.M., Mirchi, A., </a:t>
            </a:r>
            <a:r>
              <a:rPr lang="en-US" sz="1200" dirty="0" err="1">
                <a:effectLst/>
                <a:latin typeface="Calibri" panose="020F0502020204030204" pitchFamily="34" charset="0"/>
                <a:ea typeface="Calibri" panose="020F0502020204030204" pitchFamily="34" charset="0"/>
                <a:cs typeface="Arial" panose="020B0604020202020204" pitchFamily="34" charset="0"/>
              </a:rPr>
              <a:t>Bavani</a:t>
            </a:r>
            <a:r>
              <a:rPr lang="en-US" sz="1200" dirty="0">
                <a:effectLst/>
                <a:latin typeface="Calibri" panose="020F0502020204030204" pitchFamily="34" charset="0"/>
                <a:ea typeface="Calibri" panose="020F0502020204030204" pitchFamily="34" charset="0"/>
                <a:cs typeface="Arial" panose="020B0604020202020204" pitchFamily="34" charset="0"/>
              </a:rPr>
              <a:t>, A.R.M., </a:t>
            </a:r>
            <a:r>
              <a:rPr lang="en-US" sz="1200" dirty="0" err="1">
                <a:effectLst/>
                <a:latin typeface="Calibri" panose="020F0502020204030204" pitchFamily="34" charset="0"/>
                <a:ea typeface="Calibri" panose="020F0502020204030204" pitchFamily="34" charset="0"/>
                <a:cs typeface="Arial" panose="020B0604020202020204" pitchFamily="34" charset="0"/>
              </a:rPr>
              <a:t>Goharian</a:t>
            </a:r>
            <a:r>
              <a:rPr lang="en-US" sz="1200" dirty="0">
                <a:effectLst/>
                <a:latin typeface="Calibri" panose="020F0502020204030204" pitchFamily="34" charset="0"/>
                <a:ea typeface="Calibri" panose="020F0502020204030204" pitchFamily="34" charset="0"/>
                <a:cs typeface="Arial" panose="020B0604020202020204" pitchFamily="34" charset="0"/>
              </a:rPr>
              <a:t>, E., </a:t>
            </a:r>
            <a:r>
              <a:rPr lang="en-US" sz="1200" dirty="0" err="1">
                <a:effectLst/>
                <a:latin typeface="Calibri" panose="020F0502020204030204" pitchFamily="34" charset="0"/>
                <a:ea typeface="Calibri" panose="020F0502020204030204" pitchFamily="34" charset="0"/>
                <a:cs typeface="Arial" panose="020B0604020202020204" pitchFamily="34" charset="0"/>
              </a:rPr>
              <a:t>Madani</a:t>
            </a:r>
            <a:r>
              <a:rPr lang="en-US" sz="1200" dirty="0">
                <a:effectLst/>
                <a:latin typeface="Calibri" panose="020F0502020204030204" pitchFamily="34" charset="0"/>
                <a:ea typeface="Calibri" panose="020F0502020204030204" pitchFamily="34" charset="0"/>
                <a:cs typeface="Arial" panose="020B0604020202020204" pitchFamily="34" charset="0"/>
              </a:rPr>
              <a:t>, K., 2021. System dynamics simulation of regional water supply and demand using a food-</a:t>
            </a:r>
            <a:r>
              <a:rPr lang="en-US" sz="1200" dirty="0" err="1">
                <a:effectLst/>
                <a:latin typeface="Calibri" panose="020F0502020204030204" pitchFamily="34" charset="0"/>
                <a:ea typeface="Calibri" panose="020F0502020204030204" pitchFamily="34" charset="0"/>
                <a:cs typeface="Arial" panose="020B0604020202020204" pitchFamily="34" charset="0"/>
              </a:rPr>
              <a:t>energywater</a:t>
            </a:r>
            <a:r>
              <a:rPr lang="en-US" sz="1200" dirty="0">
                <a:effectLst/>
                <a:latin typeface="Calibri" panose="020F0502020204030204" pitchFamily="34" charset="0"/>
                <a:ea typeface="Calibri" panose="020F0502020204030204" pitchFamily="34" charset="0"/>
                <a:cs typeface="Arial" panose="020B0604020202020204" pitchFamily="34" charset="0"/>
              </a:rPr>
              <a:t> nexus approach: application to Qazvin plain, Iran. </a:t>
            </a:r>
            <a:r>
              <a:rPr lang="en-US" sz="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J. Environ. Manage. 280, 111843.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117475" marR="0" indent="-117475" algn="just">
              <a:lnSpc>
                <a:spcPct val="107000"/>
              </a:lnSpc>
              <a:spcBef>
                <a:spcPts val="0"/>
              </a:spcBef>
              <a:spcAft>
                <a:spcPts val="0"/>
              </a:spcAft>
              <a:tabLst>
                <a:tab pos="117475" algn="l"/>
                <a:tab pos="2865755" algn="ctr"/>
              </a:tabLst>
            </a:pPr>
            <a:r>
              <a:rPr lang="en-US" sz="1200" dirty="0" err="1">
                <a:effectLst/>
                <a:latin typeface="Calibri" panose="020F0502020204030204" pitchFamily="34" charset="0"/>
                <a:ea typeface="Calibri" panose="020F0502020204030204" pitchFamily="34" charset="0"/>
                <a:cs typeface="Calibri" panose="020F0502020204030204" pitchFamily="34" charset="0"/>
              </a:rPr>
              <a:t>Nasrollahi</a:t>
            </a:r>
            <a:r>
              <a:rPr lang="en-US" sz="1200" dirty="0">
                <a:effectLst/>
                <a:latin typeface="Calibri" panose="020F0502020204030204" pitchFamily="34" charset="0"/>
                <a:ea typeface="Calibri" panose="020F0502020204030204" pitchFamily="34" charset="0"/>
                <a:cs typeface="Calibri" panose="020F0502020204030204" pitchFamily="34" charset="0"/>
              </a:rPr>
              <a:t> H, </a:t>
            </a:r>
            <a:r>
              <a:rPr lang="en-US" sz="1200" dirty="0" err="1">
                <a:effectLst/>
                <a:latin typeface="Calibri" panose="020F0502020204030204" pitchFamily="34" charset="0"/>
                <a:ea typeface="Calibri" panose="020F0502020204030204" pitchFamily="34" charset="0"/>
                <a:cs typeface="Calibri" panose="020F0502020204030204" pitchFamily="34" charset="0"/>
              </a:rPr>
              <a:t>Shirazizadeh</a:t>
            </a:r>
            <a:r>
              <a:rPr lang="en-US" sz="1200" dirty="0">
                <a:effectLst/>
                <a:latin typeface="Calibri" panose="020F0502020204030204" pitchFamily="34" charset="0"/>
                <a:ea typeface="Calibri" panose="020F0502020204030204" pitchFamily="34" charset="0"/>
                <a:cs typeface="Calibri" panose="020F0502020204030204" pitchFamily="34" charset="0"/>
              </a:rPr>
              <a:t> R, </a:t>
            </a:r>
            <a:r>
              <a:rPr lang="en-US" sz="1200" dirty="0" err="1">
                <a:effectLst/>
                <a:latin typeface="Calibri" panose="020F0502020204030204" pitchFamily="34" charset="0"/>
                <a:ea typeface="Calibri" panose="020F0502020204030204" pitchFamily="34" charset="0"/>
                <a:cs typeface="Calibri" panose="020F0502020204030204" pitchFamily="34" charset="0"/>
              </a:rPr>
              <a:t>Shirmohammadi</a:t>
            </a:r>
            <a:r>
              <a:rPr lang="en-US" sz="1200" dirty="0">
                <a:effectLst/>
                <a:latin typeface="Calibri" panose="020F0502020204030204" pitchFamily="34" charset="0"/>
                <a:ea typeface="Calibri" panose="020F0502020204030204" pitchFamily="34" charset="0"/>
                <a:cs typeface="Calibri" panose="020F0502020204030204" pitchFamily="34" charset="0"/>
              </a:rPr>
              <a:t> R, </a:t>
            </a:r>
            <a:r>
              <a:rPr lang="en-US" sz="1200" dirty="0" err="1">
                <a:effectLst/>
                <a:latin typeface="Calibri" panose="020F0502020204030204" pitchFamily="34" charset="0"/>
                <a:ea typeface="Calibri" panose="020F0502020204030204" pitchFamily="34" charset="0"/>
                <a:cs typeface="Calibri" panose="020F0502020204030204" pitchFamily="34" charset="0"/>
              </a:rPr>
              <a:t>Pourali</a:t>
            </a:r>
            <a:r>
              <a:rPr lang="en-US" sz="1200" dirty="0">
                <a:effectLst/>
                <a:latin typeface="Calibri" panose="020F0502020204030204" pitchFamily="34" charset="0"/>
                <a:ea typeface="Calibri" panose="020F0502020204030204" pitchFamily="34" charset="0"/>
                <a:cs typeface="Calibri" panose="020F0502020204030204" pitchFamily="34" charset="0"/>
              </a:rPr>
              <a:t> O, and </a:t>
            </a:r>
            <a:r>
              <a:rPr lang="en-US" sz="1200" dirty="0" err="1">
                <a:effectLst/>
                <a:latin typeface="Calibri" panose="020F0502020204030204" pitchFamily="34" charset="0"/>
                <a:ea typeface="Calibri" panose="020F0502020204030204" pitchFamily="34" charset="0"/>
                <a:cs typeface="Calibri" panose="020F0502020204030204" pitchFamily="34" charset="0"/>
              </a:rPr>
              <a:t>Amidpour</a:t>
            </a:r>
            <a:r>
              <a:rPr lang="en-US" sz="1200" dirty="0">
                <a:effectLst/>
                <a:latin typeface="Calibri" panose="020F0502020204030204" pitchFamily="34" charset="0"/>
                <a:ea typeface="Calibri" panose="020F0502020204030204" pitchFamily="34" charset="0"/>
                <a:cs typeface="Calibri" panose="020F0502020204030204" pitchFamily="34" charset="0"/>
              </a:rPr>
              <a:t> M. Unraveling the Water-Energy-Food-Environment Nexus for Climate Change Adaptation in Iran: Urmia Lake Basin Case-Study.</a:t>
            </a: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Water 2021, 13, 1282.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117475" marR="0" indent="-117475" algn="just">
              <a:lnSpc>
                <a:spcPct val="107000"/>
              </a:lnSpc>
              <a:spcBef>
                <a:spcPts val="0"/>
              </a:spcBef>
              <a:spcAft>
                <a:spcPts val="0"/>
              </a:spcAft>
              <a:tabLst>
                <a:tab pos="117475" algn="l"/>
                <a:tab pos="2865755" algn="ctr"/>
              </a:tabLst>
            </a:pPr>
            <a:endParaRPr lang="en-US" sz="1200" dirty="0">
              <a:effectLst/>
              <a:latin typeface="+mj-lt"/>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1526884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AE0D74-F376-472E-903D-1FFBEFF6F617}"/>
              </a:ext>
            </a:extLst>
          </p:cNvPr>
          <p:cNvSpPr>
            <a:spLocks noGrp="1"/>
          </p:cNvSpPr>
          <p:nvPr>
            <p:ph idx="1"/>
          </p:nvPr>
        </p:nvSpPr>
        <p:spPr>
          <a:xfrm>
            <a:off x="0" y="535066"/>
            <a:ext cx="9144000" cy="4608433"/>
          </a:xfrm>
        </p:spPr>
        <p:txBody>
          <a:bodyPr/>
          <a:lstStyle/>
          <a:p>
            <a:pPr marL="0" marR="0" indent="0" algn="just">
              <a:lnSpc>
                <a:spcPct val="107000"/>
              </a:lnSpc>
              <a:spcBef>
                <a:spcPts val="0"/>
              </a:spcBef>
              <a:spcAft>
                <a:spcPts val="0"/>
              </a:spcAft>
              <a:buNone/>
              <a:tabLst>
                <a:tab pos="117475" algn="l"/>
                <a:tab pos="2865755" algn="ctr"/>
              </a:tabLst>
            </a:pPr>
            <a:r>
              <a:rPr lang="en-US" sz="1200" dirty="0">
                <a:effectLst/>
                <a:latin typeface="+mj-lt"/>
                <a:ea typeface="Calibri" panose="020F0502020204030204" pitchFamily="34" charset="0"/>
                <a:cs typeface="Calibri" panose="020F0502020204030204" pitchFamily="34" charset="0"/>
              </a:rPr>
              <a:t>11. Newell J P, Goldstein B and Foster A. A 40-year review of food-energy-water nexus literature and its application to the urban scale. </a:t>
            </a:r>
            <a:r>
              <a:rPr lang="en-US" sz="1200" dirty="0">
                <a:solidFill>
                  <a:srgbClr val="0070C0"/>
                </a:solidFill>
                <a:effectLst/>
                <a:latin typeface="+mj-lt"/>
                <a:ea typeface="Calibri" panose="020F0502020204030204" pitchFamily="34" charset="0"/>
                <a:cs typeface="Calibri" panose="020F0502020204030204" pitchFamily="34" charset="0"/>
              </a:rPr>
              <a:t>Environ. Res. Lett. 14 (2019) 073003.</a:t>
            </a:r>
            <a:endParaRPr lang="en-US" sz="1200" dirty="0">
              <a:effectLst/>
              <a:latin typeface="+mj-lt"/>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tabLst>
                <a:tab pos="117475" algn="l"/>
                <a:tab pos="2865755" algn="ctr"/>
              </a:tabLst>
            </a:pPr>
            <a:r>
              <a:rPr lang="en-US" sz="1200" dirty="0">
                <a:latin typeface="+mj-lt"/>
                <a:ea typeface="Calibri" panose="020F0502020204030204" pitchFamily="34" charset="0"/>
                <a:cs typeface="Calibri" panose="020F0502020204030204" pitchFamily="34" charset="0"/>
              </a:rPr>
              <a:t>12. </a:t>
            </a:r>
            <a:r>
              <a:rPr lang="en-US" sz="1200" dirty="0" err="1">
                <a:effectLst/>
                <a:latin typeface="+mj-lt"/>
                <a:ea typeface="Calibri" panose="020F0502020204030204" pitchFamily="34" charset="0"/>
                <a:cs typeface="Calibri" panose="020F0502020204030204" pitchFamily="34" charset="0"/>
              </a:rPr>
              <a:t>Nie</a:t>
            </a:r>
            <a:r>
              <a:rPr lang="en-US" sz="1200" dirty="0">
                <a:effectLst/>
                <a:latin typeface="+mj-lt"/>
                <a:ea typeface="Calibri" panose="020F0502020204030204" pitchFamily="34" charset="0"/>
                <a:cs typeface="Calibri" panose="020F0502020204030204" pitchFamily="34" charset="0"/>
              </a:rPr>
              <a:t> A, </a:t>
            </a:r>
            <a:r>
              <a:rPr lang="en-US" sz="1200" dirty="0" err="1">
                <a:effectLst/>
                <a:latin typeface="+mj-lt"/>
                <a:ea typeface="Calibri" panose="020F0502020204030204" pitchFamily="34" charset="0"/>
                <a:cs typeface="Calibri" panose="020F0502020204030204" pitchFamily="34" charset="0"/>
              </a:rPr>
              <a:t>Avraamidou</a:t>
            </a:r>
            <a:r>
              <a:rPr lang="en-US" sz="1200" dirty="0">
                <a:effectLst/>
                <a:latin typeface="+mj-lt"/>
                <a:ea typeface="Calibri" panose="020F0502020204030204" pitchFamily="34" charset="0"/>
                <a:cs typeface="Calibri" panose="020F0502020204030204" pitchFamily="34" charset="0"/>
              </a:rPr>
              <a:t> S, Xiao X, </a:t>
            </a:r>
            <a:r>
              <a:rPr lang="en-US" sz="1200" dirty="0" err="1">
                <a:effectLst/>
                <a:latin typeface="+mj-lt"/>
                <a:ea typeface="Calibri" panose="020F0502020204030204" pitchFamily="34" charset="0"/>
                <a:cs typeface="Calibri" panose="020F0502020204030204" pitchFamily="34" charset="0"/>
              </a:rPr>
              <a:t>Pistikopoulos</a:t>
            </a:r>
            <a:r>
              <a:rPr lang="en-US" sz="1200" dirty="0">
                <a:effectLst/>
                <a:latin typeface="+mj-lt"/>
                <a:ea typeface="Calibri" panose="020F0502020204030204" pitchFamily="34" charset="0"/>
                <a:cs typeface="Calibri" panose="020F0502020204030204" pitchFamily="34" charset="0"/>
              </a:rPr>
              <a:t> E, Li J, Zeng Y, Song F, Yu </a:t>
            </a:r>
            <a:r>
              <a:rPr lang="en-US" sz="1200" dirty="0" err="1">
                <a:effectLst/>
                <a:latin typeface="+mj-lt"/>
                <a:ea typeface="Calibri" panose="020F0502020204030204" pitchFamily="34" charset="0"/>
                <a:cs typeface="Calibri" panose="020F0502020204030204" pitchFamily="34" charset="0"/>
              </a:rPr>
              <a:t>Jand</a:t>
            </a:r>
            <a:r>
              <a:rPr lang="en-US" sz="1200" dirty="0">
                <a:effectLst/>
                <a:latin typeface="+mj-lt"/>
                <a:ea typeface="Calibri" panose="020F0502020204030204" pitchFamily="34" charset="0"/>
                <a:cs typeface="Calibri" panose="020F0502020204030204" pitchFamily="34" charset="0"/>
              </a:rPr>
              <a:t>  Zhu M. A Food-Energy-Water Nexus approach for land-use optimization</a:t>
            </a:r>
            <a:r>
              <a:rPr lang="en-US" sz="1200" dirty="0">
                <a:solidFill>
                  <a:srgbClr val="0070C0"/>
                </a:solidFill>
                <a:effectLst/>
                <a:latin typeface="+mj-lt"/>
                <a:ea typeface="Calibri" panose="020F0502020204030204" pitchFamily="34" charset="0"/>
                <a:cs typeface="Calibri" panose="020F0502020204030204" pitchFamily="34" charset="0"/>
              </a:rPr>
              <a:t>. Science of the Total Environment 659 (2019) 7–19.</a:t>
            </a:r>
            <a:endParaRPr lang="en-US" sz="1200" dirty="0">
              <a:effectLst/>
              <a:latin typeface="+mj-lt"/>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tabLst>
                <a:tab pos="117475" algn="l"/>
                <a:tab pos="2865755" algn="ctr"/>
              </a:tabLst>
            </a:pPr>
            <a:r>
              <a:rPr lang="en-US" sz="1200" dirty="0">
                <a:effectLst/>
                <a:latin typeface="+mj-lt"/>
                <a:ea typeface="Calibri" panose="020F0502020204030204" pitchFamily="34" charset="0"/>
                <a:cs typeface="Calibri" panose="020F0502020204030204" pitchFamily="34" charset="0"/>
              </a:rPr>
              <a:t>13. </a:t>
            </a:r>
            <a:r>
              <a:rPr lang="en-US" sz="1200" dirty="0" err="1">
                <a:effectLst/>
                <a:latin typeface="+mj-lt"/>
                <a:ea typeface="Calibri" panose="020F0502020204030204" pitchFamily="34" charset="0"/>
                <a:cs typeface="Calibri" panose="020F0502020204030204" pitchFamily="34" charset="0"/>
              </a:rPr>
              <a:t>Norouzi</a:t>
            </a:r>
            <a:r>
              <a:rPr lang="en-US" sz="1200" dirty="0">
                <a:effectLst/>
                <a:latin typeface="+mj-lt"/>
                <a:ea typeface="Calibri" panose="020F0502020204030204" pitchFamily="34" charset="0"/>
                <a:cs typeface="Calibri" panose="020F0502020204030204" pitchFamily="34" charset="0"/>
              </a:rPr>
              <a:t> N. Presenting a conceptual model of water-energy-food nexus in Iran. </a:t>
            </a:r>
            <a:r>
              <a:rPr lang="en-US" sz="1200" i="1" dirty="0">
                <a:solidFill>
                  <a:srgbClr val="0070C0"/>
                </a:solidFill>
                <a:effectLst/>
                <a:latin typeface="+mj-lt"/>
                <a:ea typeface="Calibri" panose="020F0502020204030204" pitchFamily="34" charset="0"/>
                <a:cs typeface="Calibri" panose="020F0502020204030204" pitchFamily="34" charset="0"/>
              </a:rPr>
              <a:t>Current Research in Environmental Sustainability 4 (2022) 100119.</a:t>
            </a:r>
            <a:endParaRPr lang="en-US" sz="1200" dirty="0">
              <a:effectLst/>
              <a:latin typeface="+mj-lt"/>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tabLst>
                <a:tab pos="117475" algn="l"/>
                <a:tab pos="2865755" algn="ctr"/>
              </a:tabLst>
            </a:pPr>
            <a:r>
              <a:rPr lang="en-US" sz="1200" dirty="0">
                <a:effectLst/>
                <a:latin typeface="+mj-lt"/>
                <a:ea typeface="Calibri" panose="020F0502020204030204" pitchFamily="34" charset="0"/>
                <a:cs typeface="Calibri" panose="020F0502020204030204" pitchFamily="34" charset="0"/>
              </a:rPr>
              <a:t>14. </a:t>
            </a:r>
            <a:r>
              <a:rPr lang="en-US" sz="1200" dirty="0" err="1">
                <a:effectLst/>
                <a:latin typeface="+mj-lt"/>
                <a:ea typeface="Calibri" panose="020F0502020204030204" pitchFamily="34" charset="0"/>
                <a:cs typeface="Calibri" panose="020F0502020204030204" pitchFamily="34" charset="0"/>
              </a:rPr>
              <a:t>Norouzi</a:t>
            </a:r>
            <a:r>
              <a:rPr lang="en-US" sz="1200" dirty="0">
                <a:effectLst/>
                <a:latin typeface="+mj-lt"/>
                <a:ea typeface="Calibri" panose="020F0502020204030204" pitchFamily="34" charset="0"/>
                <a:cs typeface="Calibri" panose="020F0502020204030204" pitchFamily="34" charset="0"/>
              </a:rPr>
              <a:t> N, Kalantari G. </a:t>
            </a:r>
            <a:r>
              <a:rPr lang="en-US" sz="1200" dirty="0">
                <a:effectLst/>
                <a:latin typeface="+mj-lt"/>
                <a:ea typeface="Calibri" panose="020F0502020204030204" pitchFamily="34" charset="0"/>
                <a:cs typeface="Arial" panose="020B0604020202020204" pitchFamily="34" charset="0"/>
              </a:rPr>
              <a:t>he food-water-energy nexus governance model: A case study for Iran</a:t>
            </a:r>
            <a:r>
              <a:rPr lang="en-US" sz="1200" dirty="0">
                <a:solidFill>
                  <a:srgbClr val="0070C0"/>
                </a:solidFill>
                <a:effectLst/>
                <a:latin typeface="+mj-lt"/>
                <a:ea typeface="Calibri" panose="020F0502020204030204" pitchFamily="34" charset="0"/>
                <a:cs typeface="Arial" panose="020B0604020202020204" pitchFamily="34" charset="0"/>
              </a:rPr>
              <a:t>. Water-Energy Nexus 3 (2020) 72–80</a:t>
            </a:r>
            <a:r>
              <a:rPr lang="en-US" sz="1200" dirty="0">
                <a:effectLst/>
                <a:latin typeface="+mj-lt"/>
                <a:ea typeface="Calibri" panose="020F0502020204030204" pitchFamily="34" charset="0"/>
                <a:cs typeface="Calibri" panose="020F0502020204030204" pitchFamily="34" charset="0"/>
              </a:rPr>
              <a:t> </a:t>
            </a:r>
            <a:endParaRPr lang="en-US" sz="1200" dirty="0">
              <a:effectLst/>
              <a:latin typeface="+mj-lt"/>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tabLst>
                <a:tab pos="117475" algn="l"/>
                <a:tab pos="2865755" algn="ctr"/>
              </a:tabLst>
            </a:pPr>
            <a:r>
              <a:rPr lang="en-US" sz="1200" dirty="0">
                <a:latin typeface="+mj-lt"/>
                <a:ea typeface="Calibri" panose="020F0502020204030204" pitchFamily="34" charset="0"/>
                <a:cs typeface="Calibri" panose="020F0502020204030204" pitchFamily="34" charset="0"/>
              </a:rPr>
              <a:t>15. </a:t>
            </a:r>
            <a:r>
              <a:rPr lang="en-US" sz="1200" dirty="0" err="1">
                <a:effectLst/>
                <a:latin typeface="+mj-lt"/>
                <a:ea typeface="Calibri" panose="020F0502020204030204" pitchFamily="34" charset="0"/>
                <a:cs typeface="Calibri" panose="020F0502020204030204" pitchFamily="34" charset="0"/>
              </a:rPr>
              <a:t>Ravar</a:t>
            </a:r>
            <a:r>
              <a:rPr lang="en-US" sz="1200" dirty="0">
                <a:effectLst/>
                <a:latin typeface="+mj-lt"/>
                <a:ea typeface="Calibri" panose="020F0502020204030204" pitchFamily="34" charset="0"/>
                <a:cs typeface="Calibri" panose="020F0502020204030204" pitchFamily="34" charset="0"/>
              </a:rPr>
              <a:t> Z, </a:t>
            </a:r>
            <a:r>
              <a:rPr lang="en-US" sz="1200" dirty="0" err="1">
                <a:effectLst/>
                <a:latin typeface="+mj-lt"/>
                <a:ea typeface="Calibri" panose="020F0502020204030204" pitchFamily="34" charset="0"/>
                <a:cs typeface="Calibri" panose="020F0502020204030204" pitchFamily="34" charset="0"/>
              </a:rPr>
              <a:t>Zahraie</a:t>
            </a:r>
            <a:r>
              <a:rPr lang="en-US" sz="1200" dirty="0">
                <a:effectLst/>
                <a:latin typeface="+mj-lt"/>
                <a:ea typeface="Calibri" panose="020F0502020204030204" pitchFamily="34" charset="0"/>
                <a:cs typeface="Calibri" panose="020F0502020204030204" pitchFamily="34" charset="0"/>
              </a:rPr>
              <a:t> B, </a:t>
            </a:r>
            <a:r>
              <a:rPr lang="en-US" sz="1200" dirty="0" err="1">
                <a:effectLst/>
                <a:latin typeface="+mj-lt"/>
                <a:ea typeface="Calibri" panose="020F0502020204030204" pitchFamily="34" charset="0"/>
                <a:cs typeface="Calibri" panose="020F0502020204030204" pitchFamily="34" charset="0"/>
              </a:rPr>
              <a:t>Sharifinejad</a:t>
            </a:r>
            <a:r>
              <a:rPr lang="en-US" sz="1200" dirty="0">
                <a:effectLst/>
                <a:latin typeface="+mj-lt"/>
                <a:ea typeface="Calibri" panose="020F0502020204030204" pitchFamily="34" charset="0"/>
                <a:cs typeface="Calibri" panose="020F0502020204030204" pitchFamily="34" charset="0"/>
              </a:rPr>
              <a:t> A, </a:t>
            </a:r>
            <a:r>
              <a:rPr lang="en-US" sz="1200" dirty="0" err="1">
                <a:effectLst/>
                <a:latin typeface="+mj-lt"/>
                <a:ea typeface="Calibri" panose="020F0502020204030204" pitchFamily="34" charset="0"/>
                <a:cs typeface="Calibri" panose="020F0502020204030204" pitchFamily="34" charset="0"/>
              </a:rPr>
              <a:t>Gozini</a:t>
            </a:r>
            <a:r>
              <a:rPr lang="en-US" sz="1200" dirty="0">
                <a:effectLst/>
                <a:latin typeface="+mj-lt"/>
                <a:ea typeface="Calibri" panose="020F0502020204030204" pitchFamily="34" charset="0"/>
                <a:cs typeface="Calibri" panose="020F0502020204030204" pitchFamily="34" charset="0"/>
              </a:rPr>
              <a:t> H and Jafari S.</a:t>
            </a:r>
            <a:r>
              <a:rPr lang="en-US" sz="1200" dirty="0">
                <a:latin typeface="+mj-lt"/>
                <a:ea typeface="Calibri" panose="020F0502020204030204" pitchFamily="34" charset="0"/>
                <a:cs typeface="Arial" panose="020B0604020202020204" pitchFamily="34" charset="0"/>
              </a:rPr>
              <a:t> </a:t>
            </a:r>
            <a:r>
              <a:rPr lang="en-US" sz="1200" dirty="0">
                <a:effectLst/>
                <a:latin typeface="+mj-lt"/>
                <a:ea typeface="Calibri" panose="020F0502020204030204" pitchFamily="34" charset="0"/>
                <a:cs typeface="Calibri" panose="020F0502020204030204" pitchFamily="34" charset="0"/>
              </a:rPr>
              <a:t>System dynamics modeling for assessment of water–food–energy resources security and nexus in </a:t>
            </a:r>
            <a:r>
              <a:rPr lang="en-US" sz="1200" dirty="0" err="1">
                <a:effectLst/>
                <a:latin typeface="+mj-lt"/>
                <a:ea typeface="Calibri" panose="020F0502020204030204" pitchFamily="34" charset="0"/>
                <a:cs typeface="Calibri" panose="020F0502020204030204" pitchFamily="34" charset="0"/>
              </a:rPr>
              <a:t>Gavkhuni</a:t>
            </a:r>
            <a:r>
              <a:rPr lang="en-US" sz="1200" dirty="0">
                <a:effectLst/>
                <a:latin typeface="+mj-lt"/>
                <a:ea typeface="Calibri" panose="020F0502020204030204" pitchFamily="34" charset="0"/>
                <a:cs typeface="Calibri" panose="020F0502020204030204" pitchFamily="34" charset="0"/>
              </a:rPr>
              <a:t> basin in Iran. </a:t>
            </a:r>
            <a:r>
              <a:rPr lang="en-US" sz="1200" dirty="0">
                <a:solidFill>
                  <a:srgbClr val="0070C0"/>
                </a:solidFill>
                <a:effectLst/>
                <a:latin typeface="+mj-lt"/>
                <a:ea typeface="Calibri" panose="020F0502020204030204" pitchFamily="34" charset="0"/>
                <a:cs typeface="Calibri" panose="020F0502020204030204" pitchFamily="34" charset="0"/>
              </a:rPr>
              <a:t>3</a:t>
            </a:r>
            <a:r>
              <a:rPr lang="en-US" sz="1200" i="1" dirty="0">
                <a:solidFill>
                  <a:srgbClr val="0070C0"/>
                </a:solidFill>
                <a:effectLst/>
                <a:latin typeface="+mj-lt"/>
                <a:ea typeface="Calibri" panose="020F0502020204030204" pitchFamily="34" charset="0"/>
                <a:cs typeface="Calibri" panose="020F0502020204030204" pitchFamily="34" charset="0"/>
              </a:rPr>
              <a:t>Ecological Indicators 108 (2020) 105682</a:t>
            </a:r>
            <a:r>
              <a:rPr lang="en-US" sz="1200" dirty="0">
                <a:solidFill>
                  <a:srgbClr val="0070C0"/>
                </a:solidFill>
                <a:effectLst/>
                <a:latin typeface="+mj-lt"/>
                <a:ea typeface="Calibri" panose="020F0502020204030204" pitchFamily="34" charset="0"/>
                <a:cs typeface="Calibri" panose="020F0502020204030204" pitchFamily="34" charset="0"/>
              </a:rPr>
              <a:t>.</a:t>
            </a:r>
            <a:endParaRPr lang="en-US" sz="1200" dirty="0">
              <a:effectLst/>
              <a:latin typeface="+mj-lt"/>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tabLst>
                <a:tab pos="117475" algn="l"/>
                <a:tab pos="2865755" algn="ctr"/>
              </a:tabLst>
            </a:pPr>
            <a:r>
              <a:rPr lang="en-US" sz="1200" dirty="0">
                <a:effectLst/>
                <a:latin typeface="+mj-lt"/>
                <a:ea typeface="Calibri" panose="020F0502020204030204" pitchFamily="34" charset="0"/>
                <a:cs typeface="Calibri" panose="020F0502020204030204" pitchFamily="34" charset="0"/>
              </a:rPr>
              <a:t>16. </a:t>
            </a:r>
            <a:r>
              <a:rPr lang="en-US" sz="1200" dirty="0" err="1">
                <a:effectLst/>
                <a:latin typeface="+mj-lt"/>
                <a:ea typeface="Calibri" panose="020F0502020204030204" pitchFamily="34" charset="0"/>
                <a:cs typeface="Calibri" panose="020F0502020204030204" pitchFamily="34" charset="0"/>
              </a:rPr>
              <a:t>Radmehr</a:t>
            </a:r>
            <a:r>
              <a:rPr lang="en-US" sz="1200" dirty="0">
                <a:effectLst/>
                <a:latin typeface="+mj-lt"/>
                <a:ea typeface="Calibri" panose="020F0502020204030204" pitchFamily="34" charset="0"/>
                <a:cs typeface="Calibri" panose="020F0502020204030204" pitchFamily="34" charset="0"/>
              </a:rPr>
              <a:t> R, </a:t>
            </a:r>
            <a:r>
              <a:rPr lang="en-US" sz="1200" dirty="0" err="1">
                <a:effectLst/>
                <a:latin typeface="+mj-lt"/>
                <a:ea typeface="Calibri" panose="020F0502020204030204" pitchFamily="34" charset="0"/>
                <a:cs typeface="Calibri" panose="020F0502020204030204" pitchFamily="34" charset="0"/>
              </a:rPr>
              <a:t>Ghorbani</a:t>
            </a:r>
            <a:r>
              <a:rPr lang="en-US" sz="1200" dirty="0">
                <a:effectLst/>
                <a:latin typeface="+mj-lt"/>
                <a:ea typeface="Calibri" panose="020F0502020204030204" pitchFamily="34" charset="0"/>
                <a:cs typeface="Calibri" panose="020F0502020204030204" pitchFamily="34" charset="0"/>
              </a:rPr>
              <a:t> M, </a:t>
            </a:r>
            <a:r>
              <a:rPr lang="en-US" sz="1200" dirty="0" err="1">
                <a:effectLst/>
                <a:latin typeface="+mj-lt"/>
                <a:ea typeface="Calibri" panose="020F0502020204030204" pitchFamily="34" charset="0"/>
                <a:cs typeface="Calibri" panose="020F0502020204030204" pitchFamily="34" charset="0"/>
              </a:rPr>
              <a:t>Ziaei</a:t>
            </a:r>
            <a:r>
              <a:rPr lang="en-US" sz="1200" dirty="0">
                <a:effectLst/>
                <a:latin typeface="+mj-lt"/>
                <a:ea typeface="Calibri" panose="020F0502020204030204" pitchFamily="34" charset="0"/>
                <a:cs typeface="Calibri" panose="020F0502020204030204" pitchFamily="34" charset="0"/>
              </a:rPr>
              <a:t> A.</a:t>
            </a:r>
            <a:r>
              <a:rPr lang="en-US" sz="1200" dirty="0">
                <a:solidFill>
                  <a:srgbClr val="0070C0"/>
                </a:solidFill>
                <a:effectLst/>
                <a:latin typeface="+mj-lt"/>
                <a:ea typeface="Calibri" panose="020F0502020204030204" pitchFamily="34" charset="0"/>
                <a:cs typeface="Calibri" panose="020F0502020204030204" pitchFamily="34" charset="0"/>
              </a:rPr>
              <a:t> </a:t>
            </a:r>
            <a:r>
              <a:rPr lang="en-US" sz="1200" dirty="0">
                <a:effectLst/>
                <a:latin typeface="+mj-lt"/>
                <a:ea typeface="Calibri" panose="020F0502020204030204" pitchFamily="34" charset="0"/>
                <a:cs typeface="Calibri" panose="020F0502020204030204" pitchFamily="34" charset="0"/>
              </a:rPr>
              <a:t>Quantifying and managing the water-energy-food nexus in dry regions food insecurity: New methods and evidence.</a:t>
            </a:r>
            <a:r>
              <a:rPr lang="en-US" sz="1200" dirty="0">
                <a:solidFill>
                  <a:srgbClr val="0070C0"/>
                </a:solidFill>
                <a:effectLst/>
                <a:latin typeface="+mj-lt"/>
                <a:ea typeface="Calibri" panose="020F0502020204030204" pitchFamily="34" charset="0"/>
                <a:cs typeface="Calibri" panose="020F0502020204030204" pitchFamily="34" charset="0"/>
              </a:rPr>
              <a:t> </a:t>
            </a:r>
            <a:r>
              <a:rPr lang="en-US" sz="1200" i="1" dirty="0">
                <a:solidFill>
                  <a:srgbClr val="0070C0"/>
                </a:solidFill>
                <a:effectLst/>
                <a:latin typeface="+mj-lt"/>
                <a:ea typeface="Calibri" panose="020F0502020204030204" pitchFamily="34" charset="0"/>
                <a:cs typeface="Calibri" panose="020F0502020204030204" pitchFamily="34" charset="0"/>
              </a:rPr>
              <a:t>Agricultural Water Management 245 (2021) 106588.</a:t>
            </a:r>
            <a:endParaRPr lang="en-US" sz="1200" dirty="0">
              <a:effectLst/>
              <a:latin typeface="+mj-lt"/>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tabLst>
                <a:tab pos="117475" algn="l"/>
                <a:tab pos="2865755" algn="ctr"/>
              </a:tabLst>
            </a:pPr>
            <a:r>
              <a:rPr lang="en-US" sz="1200" dirty="0">
                <a:effectLst/>
                <a:latin typeface="+mj-lt"/>
                <a:ea typeface="Calibri" panose="020F0502020204030204" pitchFamily="34" charset="0"/>
                <a:cs typeface="Calibri" panose="020F0502020204030204" pitchFamily="34" charset="0"/>
              </a:rPr>
              <a:t>17. </a:t>
            </a:r>
            <a:r>
              <a:rPr lang="en-US" sz="1200" dirty="0" err="1">
                <a:effectLst/>
                <a:latin typeface="+mj-lt"/>
                <a:ea typeface="Calibri" panose="020F0502020204030204" pitchFamily="34" charset="0"/>
                <a:cs typeface="Calibri" panose="020F0502020204030204" pitchFamily="34" charset="0"/>
              </a:rPr>
              <a:t>Sadeghia</a:t>
            </a:r>
            <a:r>
              <a:rPr lang="en-US" sz="1200" dirty="0">
                <a:effectLst/>
                <a:latin typeface="+mj-lt"/>
                <a:ea typeface="Calibri" panose="020F0502020204030204" pitchFamily="34" charset="0"/>
                <a:cs typeface="Calibri" panose="020F0502020204030204" pitchFamily="34" charset="0"/>
              </a:rPr>
              <a:t> S H, Sharifi </a:t>
            </a:r>
            <a:r>
              <a:rPr lang="en-US" sz="1200" dirty="0" err="1">
                <a:effectLst/>
                <a:latin typeface="+mj-lt"/>
                <a:ea typeface="Calibri" panose="020F0502020204030204" pitchFamily="34" charset="0"/>
                <a:cs typeface="Calibri" panose="020F0502020204030204" pitchFamily="34" charset="0"/>
              </a:rPr>
              <a:t>Moghadama</a:t>
            </a:r>
            <a:r>
              <a:rPr lang="en-US" sz="1200" dirty="0">
                <a:effectLst/>
                <a:latin typeface="+mj-lt"/>
                <a:ea typeface="Calibri" panose="020F0502020204030204" pitchFamily="34" charset="0"/>
                <a:cs typeface="Calibri" panose="020F0502020204030204" pitchFamily="34" charset="0"/>
              </a:rPr>
              <a:t> E , </a:t>
            </a:r>
            <a:r>
              <a:rPr lang="en-US" sz="1200" dirty="0" err="1">
                <a:effectLst/>
                <a:latin typeface="+mj-lt"/>
                <a:ea typeface="Calibri" panose="020F0502020204030204" pitchFamily="34" charset="0"/>
                <a:cs typeface="Calibri" panose="020F0502020204030204" pitchFamily="34" charset="0"/>
              </a:rPr>
              <a:t>Delavarb</a:t>
            </a:r>
            <a:r>
              <a:rPr lang="en-US" sz="1200" dirty="0">
                <a:effectLst/>
                <a:latin typeface="+mj-lt"/>
                <a:ea typeface="Calibri" panose="020F0502020204030204" pitchFamily="34" charset="0"/>
                <a:cs typeface="Calibri" panose="020F0502020204030204" pitchFamily="34" charset="0"/>
              </a:rPr>
              <a:t> M, and  </a:t>
            </a:r>
            <a:r>
              <a:rPr lang="en-US" sz="1200" dirty="0" err="1">
                <a:effectLst/>
                <a:latin typeface="+mj-lt"/>
                <a:ea typeface="Calibri" panose="020F0502020204030204" pitchFamily="34" charset="0"/>
                <a:cs typeface="Calibri" panose="020F0502020204030204" pitchFamily="34" charset="0"/>
              </a:rPr>
              <a:t>Zarghami</a:t>
            </a:r>
            <a:r>
              <a:rPr lang="en-US" sz="1200" dirty="0">
                <a:effectLst/>
                <a:latin typeface="+mj-lt"/>
                <a:ea typeface="Calibri" panose="020F0502020204030204" pitchFamily="34" charset="0"/>
                <a:cs typeface="Calibri" panose="020F0502020204030204" pitchFamily="34" charset="0"/>
              </a:rPr>
              <a:t> M. Application of water-energy-food nexus approach for designating optimal agricultural management pattern at a watershed scale. </a:t>
            </a:r>
            <a:r>
              <a:rPr lang="en-US" sz="1200" dirty="0">
                <a:solidFill>
                  <a:srgbClr val="0070C0"/>
                </a:solidFill>
                <a:effectLst/>
                <a:latin typeface="+mj-lt"/>
                <a:ea typeface="Calibri" panose="020F0502020204030204" pitchFamily="34" charset="0"/>
                <a:cs typeface="Calibri" panose="020F0502020204030204" pitchFamily="34" charset="0"/>
              </a:rPr>
              <a:t>Agricultural Water Management 233 (2020) 106071.</a:t>
            </a:r>
          </a:p>
          <a:p>
            <a:pPr marL="0" marR="0" indent="0" algn="just">
              <a:lnSpc>
                <a:spcPct val="107000"/>
              </a:lnSpc>
              <a:spcBef>
                <a:spcPts val="0"/>
              </a:spcBef>
              <a:spcAft>
                <a:spcPts val="0"/>
              </a:spcAft>
              <a:buNone/>
              <a:tabLst>
                <a:tab pos="117475" algn="l"/>
                <a:tab pos="2865755" algn="ctr"/>
              </a:tabLst>
            </a:pPr>
            <a:r>
              <a:rPr lang="en-US" sz="1200" b="0" i="0" u="none" strike="noStrike" dirty="0">
                <a:solidFill>
                  <a:srgbClr val="333333"/>
                </a:solidFill>
                <a:effectLst/>
                <a:latin typeface="+mj-lt"/>
              </a:rPr>
              <a:t>18. Sima, S. (2021). Lake Urmia Data Synthesis (1995-2015), </a:t>
            </a:r>
            <a:r>
              <a:rPr lang="en-US" sz="1200" b="0" i="0" u="none" strike="noStrike" dirty="0" err="1">
                <a:solidFill>
                  <a:srgbClr val="333333"/>
                </a:solidFill>
                <a:effectLst/>
                <a:latin typeface="+mj-lt"/>
              </a:rPr>
              <a:t>HydroShare</a:t>
            </a:r>
            <a:r>
              <a:rPr lang="en-US" sz="1200" b="0" i="0" u="none" strike="noStrike" dirty="0">
                <a:solidFill>
                  <a:srgbClr val="333333"/>
                </a:solidFill>
                <a:effectLst/>
                <a:latin typeface="+mj-lt"/>
              </a:rPr>
              <a:t>, </a:t>
            </a:r>
            <a:r>
              <a:rPr lang="en-US" sz="1200" b="0" i="0" u="none" strike="noStrike" dirty="0">
                <a:solidFill>
                  <a:srgbClr val="428BCA"/>
                </a:solidFill>
                <a:effectLst/>
                <a:latin typeface="+mj-lt"/>
                <a:hlinkClick r:id="rId2"/>
              </a:rPr>
              <a:t>https://doi.org/10.4211/hs.5a4314793a9c47c9b2988a824967d5a1</a:t>
            </a:r>
            <a:endParaRPr lang="en-US" sz="1200" dirty="0">
              <a:effectLst/>
              <a:latin typeface="+mj-lt"/>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tabLst>
                <a:tab pos="117475" algn="l"/>
                <a:tab pos="2865755" algn="ctr"/>
              </a:tabLst>
            </a:pPr>
            <a:r>
              <a:rPr lang="en-US" sz="1200" dirty="0">
                <a:effectLst/>
                <a:latin typeface="+mj-lt"/>
                <a:ea typeface="Calibri" panose="020F0502020204030204" pitchFamily="34" charset="0"/>
                <a:cs typeface="Arial" panose="020B0604020202020204" pitchFamily="34" charset="0"/>
              </a:rPr>
              <a:t>19. TERRAPON-PFAFF J, FINK  T and LECHTENBÖHMER S. The Water-Energy Nexus in Iran Water-Related Challenges for the Power Sector.</a:t>
            </a:r>
          </a:p>
          <a:p>
            <a:pPr marL="0" marR="0" indent="0" algn="just">
              <a:lnSpc>
                <a:spcPct val="107000"/>
              </a:lnSpc>
              <a:spcBef>
                <a:spcPts val="0"/>
              </a:spcBef>
              <a:spcAft>
                <a:spcPts val="0"/>
              </a:spcAft>
              <a:buNone/>
              <a:tabLst>
                <a:tab pos="117475" algn="l"/>
                <a:tab pos="2865755" algn="ctr"/>
              </a:tabLst>
            </a:pPr>
            <a:r>
              <a:rPr lang="en-US" sz="1200" dirty="0">
                <a:solidFill>
                  <a:srgbClr val="000000"/>
                </a:solidFill>
                <a:effectLst/>
                <a:latin typeface="+mj-lt"/>
                <a:ea typeface="Calibri" panose="020F0502020204030204" pitchFamily="34" charset="0"/>
                <a:cs typeface="Calibri" panose="020F0502020204030204" pitchFamily="34" charset="0"/>
              </a:rPr>
              <a:t>20. Zahedi M, </a:t>
            </a:r>
            <a:r>
              <a:rPr lang="en-US" sz="1200" dirty="0" err="1">
                <a:solidFill>
                  <a:srgbClr val="000000"/>
                </a:solidFill>
                <a:effectLst/>
                <a:latin typeface="+mj-lt"/>
                <a:ea typeface="Calibri" panose="020F0502020204030204" pitchFamily="34" charset="0"/>
                <a:cs typeface="Calibri" panose="020F0502020204030204" pitchFamily="34" charset="0"/>
              </a:rPr>
              <a:t>Mondani</a:t>
            </a:r>
            <a:r>
              <a:rPr lang="en-US" sz="1200" dirty="0">
                <a:solidFill>
                  <a:srgbClr val="000000"/>
                </a:solidFill>
                <a:effectLst/>
                <a:latin typeface="+mj-lt"/>
                <a:ea typeface="Calibri" panose="020F0502020204030204" pitchFamily="34" charset="0"/>
                <a:cs typeface="Calibri" panose="020F0502020204030204" pitchFamily="34" charset="0"/>
              </a:rPr>
              <a:t> F, </a:t>
            </a:r>
            <a:r>
              <a:rPr lang="en-US" sz="1200" dirty="0" err="1">
                <a:solidFill>
                  <a:srgbClr val="000000"/>
                </a:solidFill>
                <a:effectLst/>
                <a:latin typeface="+mj-lt"/>
                <a:ea typeface="Calibri" panose="020F0502020204030204" pitchFamily="34" charset="0"/>
                <a:cs typeface="Calibri" panose="020F0502020204030204" pitchFamily="34" charset="0"/>
              </a:rPr>
              <a:t>Eshghizadeh</a:t>
            </a:r>
            <a:r>
              <a:rPr lang="en-US" sz="1200" dirty="0">
                <a:solidFill>
                  <a:srgbClr val="000000"/>
                </a:solidFill>
                <a:effectLst/>
                <a:latin typeface="+mj-lt"/>
                <a:ea typeface="Calibri" panose="020F0502020204030204" pitchFamily="34" charset="0"/>
                <a:cs typeface="Calibri" panose="020F0502020204030204" pitchFamily="34" charset="0"/>
              </a:rPr>
              <a:t> H (2015) Analyzing the energy balances of double-cropped cereals in an arid region. </a:t>
            </a:r>
            <a:r>
              <a:rPr lang="en-US" sz="1200" dirty="0">
                <a:solidFill>
                  <a:srgbClr val="0070C0"/>
                </a:solidFill>
                <a:effectLst/>
                <a:latin typeface="+mj-lt"/>
                <a:ea typeface="Calibri" panose="020F0502020204030204" pitchFamily="34" charset="0"/>
                <a:cs typeface="Calibri" panose="020F0502020204030204" pitchFamily="34" charset="0"/>
              </a:rPr>
              <a:t>Energy Rep 1(2015):43–49</a:t>
            </a:r>
            <a:endParaRPr lang="en-US" sz="12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805784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7C3507-29B6-9CFE-64C5-322E5286ADCE}"/>
              </a:ext>
            </a:extLst>
          </p:cNvPr>
          <p:cNvSpPr txBox="1"/>
          <p:nvPr/>
        </p:nvSpPr>
        <p:spPr>
          <a:xfrm>
            <a:off x="170985" y="795454"/>
            <a:ext cx="3750527" cy="3650166"/>
          </a:xfrm>
          <a:prstGeom prst="rect">
            <a:avLst/>
          </a:prstGeom>
        </p:spPr>
        <p:txBody>
          <a:bodyPr rtlCol="0">
            <a:normAutofit/>
          </a:bodyPr>
          <a:lstStyle/>
          <a:p>
            <a:pPr algn="ctr" defTabSz="342900">
              <a:spcBef>
                <a:spcPct val="20000"/>
              </a:spcBef>
            </a:pPr>
            <a:r>
              <a:rPr lang="en-US" sz="2100" dirty="0">
                <a:solidFill>
                  <a:schemeClr val="tx1">
                    <a:lumMod val="65000"/>
                    <a:lumOff val="35000"/>
                  </a:schemeClr>
                </a:solidFill>
                <a:latin typeface="Gotham Book"/>
              </a:rPr>
              <a:t>Thanks for your attention!</a:t>
            </a:r>
          </a:p>
          <a:p>
            <a:pPr algn="ctr" defTabSz="342900">
              <a:spcBef>
                <a:spcPct val="20000"/>
              </a:spcBef>
            </a:pPr>
            <a:endParaRPr lang="en-US" sz="2100" dirty="0">
              <a:solidFill>
                <a:schemeClr val="tx1">
                  <a:lumMod val="65000"/>
                  <a:lumOff val="35000"/>
                </a:schemeClr>
              </a:solidFill>
              <a:latin typeface="Gotham Book"/>
            </a:endParaRPr>
          </a:p>
          <a:p>
            <a:pPr algn="ctr" defTabSz="342900">
              <a:spcBef>
                <a:spcPct val="20000"/>
              </a:spcBef>
            </a:pPr>
            <a:endParaRPr lang="en-US" sz="2100" dirty="0">
              <a:solidFill>
                <a:schemeClr val="tx1">
                  <a:lumMod val="65000"/>
                  <a:lumOff val="35000"/>
                </a:schemeClr>
              </a:solidFill>
              <a:latin typeface="Gotham Book"/>
            </a:endParaRPr>
          </a:p>
          <a:p>
            <a:pPr algn="ctr" defTabSz="342900">
              <a:spcBef>
                <a:spcPct val="20000"/>
              </a:spcBef>
            </a:pPr>
            <a:endParaRPr lang="en-US" sz="2100" dirty="0">
              <a:solidFill>
                <a:schemeClr val="tx1">
                  <a:lumMod val="65000"/>
                  <a:lumOff val="35000"/>
                </a:schemeClr>
              </a:solidFill>
              <a:latin typeface="Gotham Book"/>
            </a:endParaRPr>
          </a:p>
          <a:p>
            <a:pPr algn="ctr" defTabSz="342900">
              <a:spcBef>
                <a:spcPct val="20000"/>
              </a:spcBef>
            </a:pPr>
            <a:endParaRPr lang="en-US" sz="2100" dirty="0">
              <a:solidFill>
                <a:schemeClr val="tx1">
                  <a:lumMod val="65000"/>
                  <a:lumOff val="35000"/>
                </a:schemeClr>
              </a:solidFill>
              <a:latin typeface="Gotham Book"/>
            </a:endParaRPr>
          </a:p>
          <a:p>
            <a:pPr algn="ctr" defTabSz="342900">
              <a:spcBef>
                <a:spcPct val="20000"/>
              </a:spcBef>
            </a:pPr>
            <a:endParaRPr lang="en-US" sz="2100" dirty="0">
              <a:solidFill>
                <a:schemeClr val="tx1">
                  <a:lumMod val="65000"/>
                  <a:lumOff val="35000"/>
                </a:schemeClr>
              </a:solidFill>
              <a:latin typeface="Gotham Book"/>
            </a:endParaRPr>
          </a:p>
          <a:p>
            <a:pPr algn="ctr" defTabSz="342900">
              <a:spcBef>
                <a:spcPct val="20000"/>
              </a:spcBef>
            </a:pPr>
            <a:endParaRPr lang="en-US" sz="2100" dirty="0">
              <a:solidFill>
                <a:schemeClr val="tx1">
                  <a:lumMod val="65000"/>
                  <a:lumOff val="35000"/>
                </a:schemeClr>
              </a:solidFill>
              <a:latin typeface="Gotham Book"/>
            </a:endParaRPr>
          </a:p>
          <a:p>
            <a:pPr algn="ctr" defTabSz="342900">
              <a:spcBef>
                <a:spcPct val="20000"/>
              </a:spcBef>
            </a:pPr>
            <a:r>
              <a:rPr lang="en-US" sz="2100" dirty="0">
                <a:solidFill>
                  <a:schemeClr val="tx1">
                    <a:lumMod val="65000"/>
                    <a:lumOff val="35000"/>
                  </a:schemeClr>
                </a:solidFill>
                <a:latin typeface="Gotham Book"/>
              </a:rPr>
              <a:t>Question &amp; Comments</a:t>
            </a:r>
          </a:p>
        </p:txBody>
      </p:sp>
      <p:pic>
        <p:nvPicPr>
          <p:cNvPr id="5" name="Content Placeholder 4">
            <a:extLst>
              <a:ext uri="{FF2B5EF4-FFF2-40B4-BE49-F238E27FC236}">
                <a16:creationId xmlns:a16="http://schemas.microsoft.com/office/drawing/2014/main" id="{8231BD63-A2EF-D7FC-8D06-17FC3E59F6AB}"/>
              </a:ext>
              <a:ext uri="{C183D7F6-B498-43B3-948B-1728B52AA6E4}">
                <adec:decorative xmlns:adec="http://schemas.microsoft.com/office/drawing/2017/decorative" val="1"/>
              </a:ext>
            </a:extLst>
          </p:cNvPr>
          <p:cNvPicPr>
            <a:picLocks noGrp="1" noChangeAspect="1"/>
          </p:cNvPicPr>
          <p:nvPr>
            <p:ph idx="13"/>
          </p:nvPr>
        </p:nvPicPr>
        <p:blipFill rotWithShape="1">
          <a:blip r:embed="rId2"/>
          <a:srcRect r="8055" b="3"/>
          <a:stretch/>
        </p:blipFill>
        <p:spPr>
          <a:xfrm>
            <a:off x="4230030" y="795454"/>
            <a:ext cx="4839630" cy="3650166"/>
          </a:xfrm>
          <a:noFill/>
        </p:spPr>
      </p:pic>
      <p:sp>
        <p:nvSpPr>
          <p:cNvPr id="7" name="TextBox 6">
            <a:extLst>
              <a:ext uri="{FF2B5EF4-FFF2-40B4-BE49-F238E27FC236}">
                <a16:creationId xmlns:a16="http://schemas.microsoft.com/office/drawing/2014/main" id="{CD5F18DE-661B-DCAF-7928-33692DC848AB}"/>
              </a:ext>
            </a:extLst>
          </p:cNvPr>
          <p:cNvSpPr txBox="1"/>
          <p:nvPr/>
        </p:nvSpPr>
        <p:spPr>
          <a:xfrm>
            <a:off x="4230030" y="4445620"/>
            <a:ext cx="4839630" cy="261610"/>
          </a:xfrm>
          <a:prstGeom prst="rect">
            <a:avLst/>
          </a:prstGeom>
          <a:noFill/>
        </p:spPr>
        <p:txBody>
          <a:bodyPr wrap="square" rtlCol="0">
            <a:spAutoFit/>
          </a:bodyPr>
          <a:lstStyle/>
          <a:p>
            <a:pPr algn="ctr"/>
            <a:r>
              <a:rPr lang="en-US" sz="1100" dirty="0">
                <a:solidFill>
                  <a:srgbClr val="FF0000"/>
                </a:solidFill>
              </a:rPr>
              <a:t>Credit</a:t>
            </a:r>
            <a:r>
              <a:rPr lang="en-US" sz="1100" dirty="0"/>
              <a:t>: </a:t>
            </a:r>
            <a:r>
              <a:rPr lang="en-US" sz="1050" dirty="0"/>
              <a:t>Somayeh Sima, </a:t>
            </a:r>
            <a:r>
              <a:rPr lang="en-US" sz="1050" dirty="0">
                <a:effectLst/>
                <a:latin typeface="CharisSIL"/>
              </a:rPr>
              <a:t>Tarbiat Modares University, Tehran, Iran</a:t>
            </a:r>
            <a:endParaRPr lang="en-US" sz="1050" dirty="0"/>
          </a:p>
        </p:txBody>
      </p:sp>
    </p:spTree>
    <p:extLst>
      <p:ext uri="{BB962C8B-B14F-4D97-AF65-F5344CB8AC3E}">
        <p14:creationId xmlns:p14="http://schemas.microsoft.com/office/powerpoint/2010/main" val="80212397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92CDA8-1821-4CE4-A50D-AD517E911C92}"/>
              </a:ext>
            </a:extLst>
          </p:cNvPr>
          <p:cNvSpPr txBox="1"/>
          <p:nvPr/>
        </p:nvSpPr>
        <p:spPr>
          <a:xfrm>
            <a:off x="0" y="565743"/>
            <a:ext cx="9144000" cy="515014"/>
          </a:xfrm>
          <a:prstGeom prst="rect">
            <a:avLst/>
          </a:prstGeom>
        </p:spPr>
        <p:txBody>
          <a:bodyPr vert="horz" lIns="68580" tIns="34290" rIns="68580" bIns="34290" rtlCol="0" anchor="ctr">
            <a:normAutofit fontScale="92500"/>
          </a:bodyPr>
          <a:lstStyle/>
          <a:p>
            <a:pPr algn="ctr">
              <a:lnSpc>
                <a:spcPct val="90000"/>
              </a:lnSpc>
              <a:spcAft>
                <a:spcPts val="450"/>
              </a:spcAft>
            </a:pPr>
            <a:r>
              <a:rPr lang="en-US" sz="2700" b="1" dirty="0">
                <a:solidFill>
                  <a:srgbClr val="00B0F0"/>
                </a:solidFill>
                <a:latin typeface="+mj-lt"/>
                <a:ea typeface="+mj-ea"/>
                <a:cs typeface="+mj-cs"/>
              </a:rPr>
              <a:t>                                  </a:t>
            </a:r>
            <a:r>
              <a:rPr lang="en-US" sz="2400" b="1" dirty="0">
                <a:solidFill>
                  <a:srgbClr val="00B0F0"/>
                </a:solidFill>
                <a:latin typeface="+mn-lt"/>
                <a:ea typeface="+mj-ea"/>
                <a:cs typeface="+mj-cs"/>
              </a:rPr>
              <a:t>Water - </a:t>
            </a:r>
            <a:r>
              <a:rPr lang="en-US" sz="2400" b="1" dirty="0">
                <a:solidFill>
                  <a:srgbClr val="67C521"/>
                </a:solidFill>
                <a:latin typeface="+mn-lt"/>
                <a:ea typeface="+mj-ea"/>
                <a:cs typeface="+mj-cs"/>
              </a:rPr>
              <a:t>Food – </a:t>
            </a:r>
            <a:r>
              <a:rPr lang="en-US" sz="2400" b="1" dirty="0">
                <a:solidFill>
                  <a:srgbClr val="FFC000"/>
                </a:solidFill>
                <a:latin typeface="+mn-lt"/>
                <a:ea typeface="+mj-ea"/>
                <a:cs typeface="+mj-cs"/>
              </a:rPr>
              <a:t>Energy Nexus </a:t>
            </a:r>
            <a:r>
              <a:rPr lang="en-US" sz="2400" b="1" dirty="0">
                <a:solidFill>
                  <a:srgbClr val="FFFFFF"/>
                </a:solidFill>
                <a:latin typeface="+mn-lt"/>
                <a:ea typeface="+mj-ea"/>
                <a:cs typeface="+mj-cs"/>
              </a:rPr>
              <a:t> </a:t>
            </a:r>
            <a:r>
              <a:rPr lang="en-US" sz="2700" b="1" dirty="0">
                <a:solidFill>
                  <a:srgbClr val="FFFFFF"/>
                </a:solidFill>
                <a:latin typeface="+mj-lt"/>
                <a:ea typeface="+mj-ea"/>
                <a:cs typeface="+mj-cs"/>
              </a:rPr>
              <a:t>Nexus? and Goals?</a:t>
            </a:r>
          </a:p>
        </p:txBody>
      </p:sp>
      <p:pic>
        <p:nvPicPr>
          <p:cNvPr id="2" name="Picture 1" descr="Diagram&#10;&#10;Description automatically generated"/>
          <p:cNvPicPr>
            <a:picLocks noChangeAspect="1"/>
          </p:cNvPicPr>
          <p:nvPr/>
        </p:nvPicPr>
        <p:blipFill>
          <a:blip r:embed="rId2"/>
          <a:stretch>
            <a:fillRect/>
          </a:stretch>
        </p:blipFill>
        <p:spPr>
          <a:xfrm>
            <a:off x="79213" y="1080757"/>
            <a:ext cx="4609278" cy="3496999"/>
          </a:xfrm>
          <a:prstGeom prst="rect">
            <a:avLst/>
          </a:prstGeom>
        </p:spPr>
      </p:pic>
      <p:graphicFrame>
        <p:nvGraphicFramePr>
          <p:cNvPr id="15" name="Content Placeholder 2">
            <a:extLst>
              <a:ext uri="{FF2B5EF4-FFF2-40B4-BE49-F238E27FC236}">
                <a16:creationId xmlns:a16="http://schemas.microsoft.com/office/drawing/2014/main" id="{C5F28553-ACF1-EFC9-1519-F3DD036D1B90}"/>
              </a:ext>
            </a:extLst>
          </p:cNvPr>
          <p:cNvGraphicFramePr/>
          <p:nvPr>
            <p:extLst>
              <p:ext uri="{D42A27DB-BD31-4B8C-83A1-F6EECF244321}">
                <p14:modId xmlns:p14="http://schemas.microsoft.com/office/powerpoint/2010/main" val="4186436054"/>
              </p:ext>
            </p:extLst>
          </p:nvPr>
        </p:nvGraphicFramePr>
        <p:xfrm>
          <a:off x="4752835" y="1080757"/>
          <a:ext cx="4391165" cy="3708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C4A59C1F-01CD-4CF9-B424-9CC7C21B2030}"/>
              </a:ext>
            </a:extLst>
          </p:cNvPr>
          <p:cNvSpPr txBox="1"/>
          <p:nvPr/>
        </p:nvSpPr>
        <p:spPr>
          <a:xfrm>
            <a:off x="6260974" y="2934877"/>
            <a:ext cx="1374886" cy="307777"/>
          </a:xfrm>
          <a:prstGeom prst="rect">
            <a:avLst/>
          </a:prstGeom>
          <a:noFill/>
        </p:spPr>
        <p:txBody>
          <a:bodyPr wrap="square" rtlCol="0">
            <a:spAutoFit/>
          </a:bodyPr>
          <a:lstStyle/>
          <a:p>
            <a:r>
              <a:rPr lang="en-US" sz="1400" dirty="0"/>
              <a:t>Nexus Goals?</a:t>
            </a:r>
          </a:p>
        </p:txBody>
      </p:sp>
      <p:sp>
        <p:nvSpPr>
          <p:cNvPr id="5" name="TextBox 4">
            <a:extLst>
              <a:ext uri="{FF2B5EF4-FFF2-40B4-BE49-F238E27FC236}">
                <a16:creationId xmlns:a16="http://schemas.microsoft.com/office/drawing/2014/main" id="{5FBC9F97-FFEB-20FD-1796-525CE8D71A8D}"/>
              </a:ext>
            </a:extLst>
          </p:cNvPr>
          <p:cNvSpPr txBox="1"/>
          <p:nvPr/>
        </p:nvSpPr>
        <p:spPr>
          <a:xfrm>
            <a:off x="79212" y="4604331"/>
            <a:ext cx="4492787" cy="246221"/>
          </a:xfrm>
          <a:prstGeom prst="rect">
            <a:avLst/>
          </a:prstGeom>
          <a:noFill/>
        </p:spPr>
        <p:txBody>
          <a:bodyPr wrap="square" rtlCol="0">
            <a:spAutoFit/>
          </a:bodyPr>
          <a:lstStyle/>
          <a:p>
            <a:pPr algn="ctr"/>
            <a:r>
              <a:rPr lang="en-US" sz="1000" b="0" i="0" u="none" strike="noStrike" dirty="0">
                <a:solidFill>
                  <a:srgbClr val="1A1A1A"/>
                </a:solidFill>
                <a:effectLst/>
                <a:latin typeface="Merriweather" panose="020F0502020204030204" pitchFamily="34" charset="0"/>
              </a:rPr>
              <a:t>(Burdett M, 2018)</a:t>
            </a:r>
            <a:endParaRPr lang="en-US" sz="1000" dirty="0"/>
          </a:p>
        </p:txBody>
      </p:sp>
    </p:spTree>
    <p:extLst>
      <p:ext uri="{BB962C8B-B14F-4D97-AF65-F5344CB8AC3E}">
        <p14:creationId xmlns:p14="http://schemas.microsoft.com/office/powerpoint/2010/main" val="1584878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3B65DD-6B5D-B504-49D2-0E1C53B54B61}"/>
              </a:ext>
            </a:extLst>
          </p:cNvPr>
          <p:cNvSpPr txBox="1"/>
          <p:nvPr/>
        </p:nvSpPr>
        <p:spPr>
          <a:xfrm>
            <a:off x="148682" y="691376"/>
            <a:ext cx="69286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Why Water-Food-Energy Bankruptcy in T</a:t>
            </a:r>
            <a:r>
              <a:rPr lang="en-US" sz="2400" dirty="0"/>
              <a:t>RB</a:t>
            </a:r>
          </a:p>
        </p:txBody>
      </p:sp>
      <p:sp>
        <p:nvSpPr>
          <p:cNvPr id="6" name="TextBox 5">
            <a:extLst>
              <a:ext uri="{FF2B5EF4-FFF2-40B4-BE49-F238E27FC236}">
                <a16:creationId xmlns:a16="http://schemas.microsoft.com/office/drawing/2014/main" id="{3E0C6217-2E42-22FA-8886-5710231DADB6}"/>
              </a:ext>
            </a:extLst>
          </p:cNvPr>
          <p:cNvSpPr txBox="1"/>
          <p:nvPr/>
        </p:nvSpPr>
        <p:spPr>
          <a:xfrm>
            <a:off x="327101" y="1353951"/>
            <a:ext cx="6750206" cy="2554545"/>
          </a:xfrm>
          <a:prstGeom prst="rect">
            <a:avLst/>
          </a:prstGeom>
          <a:noFill/>
        </p:spPr>
        <p:txBody>
          <a:bodyPr wrap="square">
            <a:spAutoFit/>
          </a:bodyPr>
          <a:lstStyle/>
          <a:p>
            <a:pPr marL="285750" indent="-285750">
              <a:buFont typeface="Wingdings" pitchFamily="2" charset="2"/>
              <a:buChar char="Ø"/>
            </a:pPr>
            <a:r>
              <a:rPr lang="en-US" sz="2000" b="0" i="0" u="none" strike="noStrike" dirty="0">
                <a:effectLst/>
                <a:latin typeface="Times New Roman" panose="02020603050405020304" pitchFamily="18" charset="0"/>
                <a:cs typeface="Times New Roman" panose="02020603050405020304" pitchFamily="18" charset="0"/>
              </a:rPr>
              <a:t>Climate change</a:t>
            </a:r>
          </a:p>
          <a:p>
            <a:pPr marL="285750" indent="-285750">
              <a:buFont typeface="Wingdings" pitchFamily="2" charset="2"/>
              <a:buChar char="Ø"/>
            </a:pPr>
            <a:r>
              <a:rPr lang="en-US" sz="2000" dirty="0">
                <a:latin typeface="Times New Roman" panose="02020603050405020304" pitchFamily="18" charset="0"/>
                <a:cs typeface="Times New Roman" panose="02020603050405020304" pitchFamily="18" charset="0"/>
              </a:rPr>
              <a:t>Population growth</a:t>
            </a:r>
          </a:p>
          <a:p>
            <a:pPr marL="285750" indent="-285750">
              <a:buFont typeface="Wingdings" pitchFamily="2" charset="2"/>
              <a:buChar char="Ø"/>
            </a:pPr>
            <a:r>
              <a:rPr lang="en-US" sz="2000" dirty="0">
                <a:latin typeface="Times New Roman" panose="02020603050405020304" pitchFamily="18" charset="0"/>
                <a:cs typeface="Times New Roman" panose="02020603050405020304" pitchFamily="18" charset="0"/>
              </a:rPr>
              <a:t>Economic development</a:t>
            </a:r>
          </a:p>
          <a:p>
            <a:pPr marL="285750" indent="-285750">
              <a:buFont typeface="Wingdings" pitchFamily="2" charset="2"/>
              <a:buChar char="Ø"/>
            </a:pPr>
            <a:r>
              <a:rPr lang="en-US" sz="2000" dirty="0">
                <a:latin typeface="Times New Roman" panose="02020603050405020304" pitchFamily="18" charset="0"/>
                <a:cs typeface="Times New Roman" panose="02020603050405020304" pitchFamily="18" charset="0"/>
              </a:rPr>
              <a:t>Inequitable distribution of water resources</a:t>
            </a:r>
          </a:p>
          <a:p>
            <a:pPr marL="285750" indent="-285750">
              <a:buFont typeface="Wingdings" pitchFamily="2" charset="2"/>
              <a:buChar char="Ø"/>
            </a:pPr>
            <a:r>
              <a:rPr lang="en-US" sz="2000" dirty="0">
                <a:latin typeface="Times New Roman" panose="02020603050405020304" pitchFamily="18" charset="0"/>
                <a:cs typeface="Times New Roman" panose="02020603050405020304" pitchFamily="18" charset="0"/>
              </a:rPr>
              <a:t>Unstable water resource management</a:t>
            </a:r>
          </a:p>
          <a:p>
            <a:pPr marL="285750" indent="-285750">
              <a:buFont typeface="Wingdings" pitchFamily="2" charset="2"/>
              <a:buChar char="Ø"/>
            </a:pPr>
            <a:r>
              <a:rPr lang="en-US" sz="2000" b="0" i="0" u="none" strike="noStrike" dirty="0">
                <a:effectLst/>
                <a:latin typeface="Times New Roman" panose="02020603050405020304" pitchFamily="18" charset="0"/>
                <a:cs typeface="Times New Roman" panose="02020603050405020304" pitchFamily="18" charset="0"/>
              </a:rPr>
              <a:t>Strategic behavior of riparian countries </a:t>
            </a:r>
          </a:p>
          <a:p>
            <a:pPr marL="285750" indent="-285750">
              <a:buFont typeface="Wingdings" pitchFamily="2" charset="2"/>
              <a:buChar char="Ø"/>
            </a:pPr>
            <a:r>
              <a:rPr lang="en-US" sz="2000" b="0" i="0" u="none" strike="noStrike" dirty="0">
                <a:effectLst/>
                <a:latin typeface="Times New Roman" panose="02020603050405020304" pitchFamily="18" charset="0"/>
                <a:cs typeface="Times New Roman" panose="02020603050405020304" pitchFamily="18" charset="0"/>
              </a:rPr>
              <a:t>Competing interests, and </a:t>
            </a:r>
          </a:p>
          <a:p>
            <a:pPr marL="285750" indent="-285750">
              <a:buFont typeface="Wingdings" pitchFamily="2" charset="2"/>
              <a:buChar char="Ø"/>
            </a:pPr>
            <a:r>
              <a:rPr lang="en-US" sz="2000" b="0" i="0" u="none" strike="noStrike" dirty="0">
                <a:effectLst/>
                <a:latin typeface="Times New Roman" panose="02020603050405020304" pitchFamily="18" charset="0"/>
                <a:cs typeface="Times New Roman" panose="02020603050405020304" pitchFamily="18" charset="0"/>
              </a:rPr>
              <a:t>limited resources.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99769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4F0AA3-F8C5-615C-7777-3D986D005B5E}"/>
              </a:ext>
            </a:extLst>
          </p:cNvPr>
          <p:cNvSpPr txBox="1"/>
          <p:nvPr/>
        </p:nvSpPr>
        <p:spPr>
          <a:xfrm>
            <a:off x="0" y="517861"/>
            <a:ext cx="2369127" cy="461665"/>
          </a:xfrm>
          <a:prstGeom prst="rect">
            <a:avLst/>
          </a:prstGeom>
          <a:noFill/>
        </p:spPr>
        <p:txBody>
          <a:bodyPr wrap="square">
            <a:spAutoFit/>
          </a:bodyPr>
          <a:lstStyle/>
          <a:p>
            <a:r>
              <a:rPr lang="en-US" sz="2400" dirty="0">
                <a:solidFill>
                  <a:srgbClr val="0070C0"/>
                </a:solidFill>
              </a:rPr>
              <a:t>Critical Issues:</a:t>
            </a:r>
            <a:endParaRPr lang="en-US" sz="2400" dirty="0"/>
          </a:p>
        </p:txBody>
      </p:sp>
      <p:sp>
        <p:nvSpPr>
          <p:cNvPr id="5" name="TextBox 4">
            <a:extLst>
              <a:ext uri="{FF2B5EF4-FFF2-40B4-BE49-F238E27FC236}">
                <a16:creationId xmlns:a16="http://schemas.microsoft.com/office/drawing/2014/main" id="{25008DB4-B435-8955-24EB-197DBBA7CA2C}"/>
              </a:ext>
            </a:extLst>
          </p:cNvPr>
          <p:cNvSpPr txBox="1"/>
          <p:nvPr/>
        </p:nvSpPr>
        <p:spPr>
          <a:xfrm>
            <a:off x="52040" y="979526"/>
            <a:ext cx="8785796" cy="707886"/>
          </a:xfrm>
          <a:prstGeom prst="rect">
            <a:avLst/>
          </a:prstGeom>
          <a:noFill/>
        </p:spPr>
        <p:txBody>
          <a:bodyPr wrap="square">
            <a:spAutoFit/>
          </a:bodyPr>
          <a:lstStyle/>
          <a:p>
            <a:pPr marL="342900" indent="-342900" algn="just">
              <a:buFont typeface="Wingdings" pitchFamily="2" charset="2"/>
              <a:buChar char="Ø"/>
            </a:pPr>
            <a:r>
              <a:rPr lang="en-US" sz="2000" b="0" i="0" u="none" strike="noStrike" dirty="0">
                <a:effectLst/>
                <a:latin typeface="Times New Roman" panose="02020603050405020304" pitchFamily="18" charset="0"/>
                <a:cs typeface="Times New Roman" panose="02020603050405020304" pitchFamily="18" charset="0"/>
              </a:rPr>
              <a:t>The management of transboundary water resources is a complex task that requires the cooperation of all countries involved.</a:t>
            </a:r>
            <a:endParaRPr lang="en-US"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8C0C166-0DB6-B4DC-FB8D-EB079A4D5FD1}"/>
              </a:ext>
            </a:extLst>
          </p:cNvPr>
          <p:cNvSpPr txBox="1"/>
          <p:nvPr/>
        </p:nvSpPr>
        <p:spPr>
          <a:xfrm>
            <a:off x="52040" y="1763836"/>
            <a:ext cx="8785796" cy="2954655"/>
          </a:xfrm>
          <a:prstGeom prst="rect">
            <a:avLst/>
          </a:prstGeom>
          <a:noFill/>
        </p:spPr>
        <p:txBody>
          <a:bodyPr wrap="square">
            <a:spAutoFit/>
          </a:bodyPr>
          <a:lstStyle/>
          <a:p>
            <a:pPr marL="342900" indent="-342900" algn="just">
              <a:buFont typeface="Wingdings" pitchFamily="2" charset="2"/>
              <a:buChar char="Ø"/>
            </a:pPr>
            <a:r>
              <a:rPr lang="en-US" sz="2000" b="0" i="0" u="none" strike="noStrike" dirty="0">
                <a:effectLst/>
                <a:latin typeface="Times New Roman" panose="02020603050405020304" pitchFamily="18" charset="0"/>
                <a:cs typeface="Times New Roman" panose="02020603050405020304" pitchFamily="18" charset="0"/>
              </a:rPr>
              <a:t>Address many of the challenges associated with transboundary water management are very important:</a:t>
            </a:r>
          </a:p>
          <a:p>
            <a:pPr marL="800100" lvl="1" indent="-342900" algn="just">
              <a:buFont typeface="Arial" panose="020B0604020202020204" pitchFamily="34" charset="0"/>
              <a:buChar char="•"/>
            </a:pPr>
            <a:r>
              <a:rPr lang="en-US" sz="2000" b="0" i="0" u="none" strike="noStrike" dirty="0">
                <a:effectLst/>
                <a:latin typeface="Times New Roman" panose="02020603050405020304" pitchFamily="18" charset="0"/>
                <a:cs typeface="Times New Roman" panose="02020603050405020304" pitchFamily="18" charset="0"/>
              </a:rPr>
              <a:t>Potential for conflict</a:t>
            </a:r>
          </a:p>
          <a:p>
            <a:pPr marL="800100" lvl="1" indent="-342900" algn="just">
              <a:buFont typeface="Arial" panose="020B0604020202020204" pitchFamily="34" charset="0"/>
              <a:buChar char="•"/>
            </a:pPr>
            <a:r>
              <a:rPr lang="en-US" sz="2000" b="0" i="0" u="none" strike="noStrike" dirty="0">
                <a:effectLst/>
                <a:latin typeface="Times New Roman" panose="02020603050405020304" pitchFamily="18" charset="0"/>
                <a:cs typeface="Times New Roman" panose="02020603050405020304" pitchFamily="18" charset="0"/>
              </a:rPr>
              <a:t>The balance between different users.</a:t>
            </a:r>
          </a:p>
          <a:p>
            <a:pPr marL="800100" lvl="1" indent="-342900" algn="just">
              <a:buFont typeface="Arial" panose="020B0604020202020204" pitchFamily="34" charset="0"/>
              <a:buChar char="•"/>
            </a:pPr>
            <a:r>
              <a:rPr lang="en-US" sz="2000" b="0" i="0" u="none" strike="noStrike" dirty="0">
                <a:effectLst/>
                <a:latin typeface="Times New Roman" panose="02020603050405020304" pitchFamily="18" charset="0"/>
                <a:cs typeface="Times New Roman" panose="02020603050405020304" pitchFamily="18" charset="0"/>
              </a:rPr>
              <a:t>Effective decision-making</a:t>
            </a:r>
          </a:p>
          <a:p>
            <a:pPr marL="800100" lvl="1" indent="-342900" algn="just">
              <a:buFont typeface="Arial" panose="020B0604020202020204" pitchFamily="34" charset="0"/>
              <a:buChar char="•"/>
            </a:pPr>
            <a:endParaRPr lang="en-US" sz="1400" i="0" u="none" strike="noStrike" dirty="0">
              <a:solidFill>
                <a:srgbClr val="333333"/>
              </a:solidFill>
              <a:effectLst/>
              <a:latin typeface="Times New Roman" panose="02020603050405020304" pitchFamily="18" charset="0"/>
              <a:cs typeface="Times New Roman" panose="02020603050405020304" pitchFamily="18" charset="0"/>
            </a:endParaRPr>
          </a:p>
          <a:p>
            <a:pPr marL="342900" indent="-342900" algn="just">
              <a:buFont typeface="Wingdings" pitchFamily="2" charset="2"/>
              <a:buChar char="Ø"/>
            </a:pPr>
            <a:r>
              <a:rPr lang="en-US" b="0" i="0" u="none" strike="noStrike" dirty="0">
                <a:effectLst/>
                <a:latin typeface="Times New Roman" panose="02020603050405020304" pitchFamily="18" charset="0"/>
                <a:cs typeface="Times New Roman" panose="02020603050405020304" pitchFamily="18" charset="0"/>
              </a:rPr>
              <a:t>Provide a detailed analysis of the potential trade-offs and synergies between WEF sectors</a:t>
            </a:r>
          </a:p>
          <a:p>
            <a:pPr algn="just"/>
            <a:endParaRPr lang="en-US" dirty="0">
              <a:latin typeface="Times New Roman" panose="02020603050405020304" pitchFamily="18" charset="0"/>
              <a:cs typeface="Times New Roman" panose="02020603050405020304" pitchFamily="18" charset="0"/>
            </a:endParaRPr>
          </a:p>
          <a:p>
            <a:pPr marL="342900" indent="-342900" algn="just">
              <a:buFont typeface="Wingdings" pitchFamily="2" charset="2"/>
              <a:buChar char="Ø"/>
            </a:pPr>
            <a:r>
              <a:rPr lang="en-US" b="0" i="0" u="none" strike="noStrike" dirty="0">
                <a:effectLst/>
                <a:latin typeface="Söhne"/>
              </a:rPr>
              <a:t>Focus on lower stream &amp; Upper stream based on river basin socio-economic and environmental differences.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6622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227854-81C2-C15E-4325-9D029193F005}"/>
              </a:ext>
            </a:extLst>
          </p:cNvPr>
          <p:cNvSpPr>
            <a:spLocks noGrp="1"/>
          </p:cNvSpPr>
          <p:nvPr>
            <p:ph type="title"/>
          </p:nvPr>
        </p:nvSpPr>
        <p:spPr>
          <a:xfrm>
            <a:off x="211867" y="534080"/>
            <a:ext cx="8567859" cy="375044"/>
          </a:xfrm>
        </p:spPr>
        <p:txBody>
          <a:bodyPr>
            <a:noAutofit/>
          </a:bodyPr>
          <a:lstStyle/>
          <a:p>
            <a:pPr algn="ctr">
              <a:lnSpc>
                <a:spcPct val="90000"/>
              </a:lnSpc>
            </a:pPr>
            <a:r>
              <a:rPr lang="en-US" sz="2400" dirty="0">
                <a:latin typeface="Times New Roman" panose="02020603050405020304" pitchFamily="18" charset="0"/>
                <a:cs typeface="Times New Roman" panose="02020603050405020304" pitchFamily="18" charset="0"/>
              </a:rPr>
              <a:t>Case Study</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BD860A3B-B33A-B413-9711-3D7EF08DBC21}"/>
                  </a:ext>
                </a:extLst>
              </p:cNvPr>
              <p:cNvGraphicFramePr>
                <a:graphicFrameLocks noGrp="1"/>
              </p:cNvGraphicFramePr>
              <p:nvPr>
                <p:extLst>
                  <p:ext uri="{D42A27DB-BD31-4B8C-83A1-F6EECF244321}">
                    <p14:modId xmlns:p14="http://schemas.microsoft.com/office/powerpoint/2010/main" val="4243165636"/>
                  </p:ext>
                </p:extLst>
              </p:nvPr>
            </p:nvGraphicFramePr>
            <p:xfrm>
              <a:off x="211867" y="909124"/>
              <a:ext cx="8567859" cy="4140821"/>
            </p:xfrm>
            <a:graphic>
              <a:graphicData uri="http://schemas.openxmlformats.org/drawingml/2006/table">
                <a:tbl>
                  <a:tblPr firstRow="1" firstCol="1" bandRow="1">
                    <a:solidFill>
                      <a:srgbClr val="F2F2F2">
                        <a:alpha val="30196"/>
                      </a:srgbClr>
                    </a:solidFill>
                    <a:tableStyleId>{9D7B26C5-4107-4FEC-AEDC-1716B250A1EF}</a:tableStyleId>
                  </a:tblPr>
                  <a:tblGrid>
                    <a:gridCol w="584534">
                      <a:extLst>
                        <a:ext uri="{9D8B030D-6E8A-4147-A177-3AD203B41FA5}">
                          <a16:colId xmlns:a16="http://schemas.microsoft.com/office/drawing/2014/main" val="2677615114"/>
                        </a:ext>
                      </a:extLst>
                    </a:gridCol>
                    <a:gridCol w="2142268">
                      <a:extLst>
                        <a:ext uri="{9D8B030D-6E8A-4147-A177-3AD203B41FA5}">
                          <a16:colId xmlns:a16="http://schemas.microsoft.com/office/drawing/2014/main" val="3374249959"/>
                        </a:ext>
                      </a:extLst>
                    </a:gridCol>
                    <a:gridCol w="927087">
                      <a:extLst>
                        <a:ext uri="{9D8B030D-6E8A-4147-A177-3AD203B41FA5}">
                          <a16:colId xmlns:a16="http://schemas.microsoft.com/office/drawing/2014/main" val="462974209"/>
                        </a:ext>
                      </a:extLst>
                    </a:gridCol>
                    <a:gridCol w="923066">
                      <a:extLst>
                        <a:ext uri="{9D8B030D-6E8A-4147-A177-3AD203B41FA5}">
                          <a16:colId xmlns:a16="http://schemas.microsoft.com/office/drawing/2014/main" val="1572815849"/>
                        </a:ext>
                      </a:extLst>
                    </a:gridCol>
                    <a:gridCol w="1162399">
                      <a:extLst>
                        <a:ext uri="{9D8B030D-6E8A-4147-A177-3AD203B41FA5}">
                          <a16:colId xmlns:a16="http://schemas.microsoft.com/office/drawing/2014/main" val="2439739357"/>
                        </a:ext>
                      </a:extLst>
                    </a:gridCol>
                    <a:gridCol w="2828505">
                      <a:extLst>
                        <a:ext uri="{9D8B030D-6E8A-4147-A177-3AD203B41FA5}">
                          <a16:colId xmlns:a16="http://schemas.microsoft.com/office/drawing/2014/main" val="243442360"/>
                        </a:ext>
                      </a:extLst>
                    </a:gridCol>
                  </a:tblGrid>
                  <a:tr h="576156">
                    <a:tc>
                      <a:txBody>
                        <a:bodyPr/>
                        <a:lstStyle/>
                        <a:p>
                          <a:pPr marL="0" marR="0" algn="just">
                            <a:lnSpc>
                              <a:spcPct val="115000"/>
                            </a:lnSpc>
                            <a:spcBef>
                              <a:spcPts val="0"/>
                            </a:spcBef>
                            <a:spcAft>
                              <a:spcPts val="0"/>
                            </a:spcAft>
                          </a:pPr>
                          <a:r>
                            <a:rPr lang="en-US" sz="1100" b="0" cap="none" spc="0" dirty="0">
                              <a:solidFill>
                                <a:schemeClr val="bg1"/>
                              </a:solidFill>
                              <a:effectLst/>
                              <a:latin typeface="Times New Roman" panose="02020603050405020304" pitchFamily="18" charset="0"/>
                              <a:cs typeface="Times New Roman" panose="02020603050405020304" pitchFamily="18" charset="0"/>
                            </a:rPr>
                            <a:t>No.</a:t>
                          </a:r>
                          <a:endParaRPr lang="en-US" sz="1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marL="0" marR="0" algn="just">
                            <a:lnSpc>
                              <a:spcPct val="115000"/>
                            </a:lnSpc>
                            <a:spcBef>
                              <a:spcPts val="0"/>
                            </a:spcBef>
                            <a:spcAft>
                              <a:spcPts val="0"/>
                            </a:spcAft>
                          </a:pPr>
                          <a:r>
                            <a:rPr lang="en-US" sz="1100" b="0" cap="none" spc="0" dirty="0">
                              <a:solidFill>
                                <a:schemeClr val="bg1"/>
                              </a:solidFill>
                              <a:effectLst/>
                              <a:latin typeface="Times New Roman" panose="02020603050405020304" pitchFamily="18" charset="0"/>
                              <a:cs typeface="Times New Roman" panose="02020603050405020304" pitchFamily="18" charset="0"/>
                            </a:rPr>
                            <a:t>River Basin System</a:t>
                          </a:r>
                          <a:endParaRPr lang="en-US" sz="1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just">
                            <a:lnSpc>
                              <a:spcPct val="115000"/>
                            </a:lnSpc>
                            <a:spcBef>
                              <a:spcPts val="0"/>
                            </a:spcBef>
                            <a:spcAft>
                              <a:spcPts val="0"/>
                            </a:spcAft>
                          </a:pPr>
                          <a:r>
                            <a:rPr lang="en-US" sz="1100" b="0" cap="none" spc="0" dirty="0">
                              <a:solidFill>
                                <a:schemeClr val="bg1"/>
                              </a:solidFill>
                              <a:effectLst/>
                              <a:latin typeface="Times New Roman" panose="02020603050405020304" pitchFamily="18" charset="0"/>
                              <a:cs typeface="Times New Roman" panose="02020603050405020304" pitchFamily="18" charset="0"/>
                            </a:rPr>
                            <a:t>Length (Km)</a:t>
                          </a:r>
                          <a:endParaRPr lang="en-US" sz="1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just">
                            <a:lnSpc>
                              <a:spcPct val="115000"/>
                            </a:lnSpc>
                            <a:spcBef>
                              <a:spcPts val="0"/>
                            </a:spcBef>
                            <a:spcAft>
                              <a:spcPts val="0"/>
                            </a:spcAft>
                          </a:pPr>
                          <a:r>
                            <a:rPr lang="en-US" sz="1100" b="0" cap="none" spc="0">
                              <a:solidFill>
                                <a:schemeClr val="bg1"/>
                              </a:solidFill>
                              <a:effectLst/>
                              <a:latin typeface="Times New Roman" panose="02020603050405020304" pitchFamily="18" charset="0"/>
                              <a:cs typeface="Times New Roman" panose="02020603050405020304" pitchFamily="18" charset="0"/>
                            </a:rPr>
                            <a:t>Area </a:t>
                          </a:r>
                          <a14:m>
                            <m:oMath xmlns:m="http://schemas.openxmlformats.org/officeDocument/2006/math">
                              <m:r>
                                <a:rPr lang="en-US" sz="1100" b="0" cap="none" spc="0">
                                  <a:solidFill>
                                    <a:schemeClr val="bg1"/>
                                  </a:solidFill>
                                  <a:effectLst/>
                                  <a:latin typeface="Cambria Math" panose="02040503050406030204" pitchFamily="18" charset="0"/>
                                </a:rPr>
                                <m:t>(</m:t>
                              </m:r>
                              <m:sSup>
                                <m:sSupPr>
                                  <m:ctrlPr>
                                    <a:rPr lang="en-US" sz="1100" b="0" i="1" cap="none" spc="0">
                                      <a:solidFill>
                                        <a:schemeClr val="bg1"/>
                                      </a:solidFill>
                                      <a:effectLst/>
                                      <a:latin typeface="Cambria Math" panose="02040503050406030204" pitchFamily="18" charset="0"/>
                                    </a:rPr>
                                  </m:ctrlPr>
                                </m:sSupPr>
                                <m:e>
                                  <m:r>
                                    <m:rPr>
                                      <m:sty m:val="p"/>
                                    </m:rPr>
                                    <a:rPr lang="en-US" sz="1100" b="0" cap="none" spc="0">
                                      <a:solidFill>
                                        <a:schemeClr val="bg1"/>
                                      </a:solidFill>
                                      <a:effectLst/>
                                      <a:latin typeface="Cambria Math" panose="02040503050406030204" pitchFamily="18" charset="0"/>
                                    </a:rPr>
                                    <m:t>MKm</m:t>
                                  </m:r>
                                </m:e>
                                <m:sup>
                                  <m:r>
                                    <a:rPr lang="en-US" sz="1100" b="0" cap="none" spc="0">
                                      <a:solidFill>
                                        <a:schemeClr val="bg1"/>
                                      </a:solidFill>
                                      <a:effectLst/>
                                      <a:latin typeface="Cambria Math" panose="02040503050406030204" pitchFamily="18" charset="0"/>
                                    </a:rPr>
                                    <m:t>2</m:t>
                                  </m:r>
                                </m:sup>
                              </m:sSup>
                            </m:oMath>
                          </a14:m>
                          <a:r>
                            <a:rPr lang="en-US" sz="1100" b="0" cap="none" spc="0">
                              <a:solidFill>
                                <a:schemeClr val="bg1"/>
                              </a:solidFill>
                              <a:effectLst/>
                              <a:latin typeface="Times New Roman" panose="02020603050405020304" pitchFamily="18" charset="0"/>
                              <a:cs typeface="Times New Roman" panose="02020603050405020304" pitchFamily="18" charset="0"/>
                            </a:rPr>
                            <a:t>)</a:t>
                          </a:r>
                          <a:endParaRPr lang="en-US" sz="11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lnSpc>
                              <a:spcPct val="115000"/>
                            </a:lnSpc>
                            <a:spcBef>
                              <a:spcPts val="0"/>
                            </a:spcBef>
                            <a:spcAft>
                              <a:spcPts val="0"/>
                            </a:spcAft>
                          </a:pPr>
                          <a:r>
                            <a:rPr lang="en-US" sz="1100" b="0" cap="none" spc="0" dirty="0">
                              <a:solidFill>
                                <a:schemeClr val="bg1"/>
                              </a:solidFill>
                              <a:effectLst/>
                              <a:latin typeface="Times New Roman" panose="02020603050405020304" pitchFamily="18" charset="0"/>
                              <a:cs typeface="Times New Roman" panose="02020603050405020304" pitchFamily="18" charset="0"/>
                            </a:rPr>
                            <a:t>Outflow</a:t>
                          </a:r>
                          <a:endParaRPr lang="en-US" sz="1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just">
                            <a:lnSpc>
                              <a:spcPct val="115000"/>
                            </a:lnSpc>
                            <a:spcBef>
                              <a:spcPts val="0"/>
                            </a:spcBef>
                            <a:spcAft>
                              <a:spcPts val="0"/>
                            </a:spcAft>
                          </a:pPr>
                          <a:r>
                            <a:rPr lang="en-US" sz="1100" b="0" cap="none" spc="0" dirty="0">
                              <a:solidFill>
                                <a:schemeClr val="bg1"/>
                              </a:solidFill>
                              <a:effectLst/>
                              <a:latin typeface="Times New Roman" panose="02020603050405020304" pitchFamily="18" charset="0"/>
                              <a:cs typeface="Times New Roman" panose="02020603050405020304" pitchFamily="18" charset="0"/>
                            </a:rPr>
                            <a:t>Countries in basin</a:t>
                          </a:r>
                          <a:endParaRPr lang="en-US" sz="1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258270107"/>
                      </a:ext>
                    </a:extLst>
                  </a:tr>
                  <a:tr h="1032044">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1</a:t>
                          </a:r>
                        </a:p>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 </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Nile</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6695</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3.26</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Mediterranean Sea</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Ethiopia, Sudan, Uganda, Tanzania, Kenya, Rwanda, Burundi, Egypt, the Democratic Republic of the Congo, South Sudan</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1944211828"/>
                      </a:ext>
                    </a:extLst>
                  </a:tr>
                  <a:tr h="804099">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2</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Tigris - Euphrates</a:t>
                          </a:r>
                        </a:p>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 </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3190 </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0.93 </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Arvand Rooud</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Iran, Iraq, Syria, and Turkey</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669650972"/>
                      </a:ext>
                    </a:extLst>
                  </a:tr>
                  <a:tr h="576210">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3</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Amazon</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6296</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7</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Atlantic Ocean</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Brazil, Peru, Bolivia, Colombia, Ecuador, Venezuela, Guyana</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436323832"/>
                      </a:ext>
                    </a:extLst>
                  </a:tr>
                  <a:tr h="576156">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4</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Syr Darya – Amu Darya</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2212</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0.47</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Aral Sea</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Uzbekistan, Turkmenistan, Tajikistan</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745237974"/>
                      </a:ext>
                    </a:extLst>
                  </a:tr>
                  <a:tr h="576156">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5</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38100" cap="flat" cmpd="sng" algn="ctr">
                          <a:no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Mekong</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4023</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0.8</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South China Sea</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China, Myanmar, Laos, Thailand, Cambodia, Vietnam</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2207035083"/>
                      </a:ext>
                    </a:extLst>
                  </a:tr>
                </a:tbl>
              </a:graphicData>
            </a:graphic>
          </p:graphicFrame>
        </mc:Choice>
        <mc:Fallback xmlns="">
          <p:graphicFrame>
            <p:nvGraphicFramePr>
              <p:cNvPr id="2" name="Table 1">
                <a:extLst>
                  <a:ext uri="{FF2B5EF4-FFF2-40B4-BE49-F238E27FC236}">
                    <a16:creationId xmlns:a16="http://schemas.microsoft.com/office/drawing/2014/main" id="{BD860A3B-B33A-B413-9711-3D7EF08DBC21}"/>
                  </a:ext>
                </a:extLst>
              </p:cNvPr>
              <p:cNvGraphicFramePr>
                <a:graphicFrameLocks noGrp="1"/>
              </p:cNvGraphicFramePr>
              <p:nvPr>
                <p:extLst>
                  <p:ext uri="{D42A27DB-BD31-4B8C-83A1-F6EECF244321}">
                    <p14:modId xmlns:p14="http://schemas.microsoft.com/office/powerpoint/2010/main" val="4243165636"/>
                  </p:ext>
                </p:extLst>
              </p:nvPr>
            </p:nvGraphicFramePr>
            <p:xfrm>
              <a:off x="211867" y="909124"/>
              <a:ext cx="8567859" cy="4140821"/>
            </p:xfrm>
            <a:graphic>
              <a:graphicData uri="http://schemas.openxmlformats.org/drawingml/2006/table">
                <a:tbl>
                  <a:tblPr firstRow="1" firstCol="1" bandRow="1">
                    <a:solidFill>
                      <a:srgbClr val="F2F2F2">
                        <a:alpha val="30196"/>
                      </a:srgbClr>
                    </a:solidFill>
                    <a:tableStyleId>{9D7B26C5-4107-4FEC-AEDC-1716B250A1EF}</a:tableStyleId>
                  </a:tblPr>
                  <a:tblGrid>
                    <a:gridCol w="584534">
                      <a:extLst>
                        <a:ext uri="{9D8B030D-6E8A-4147-A177-3AD203B41FA5}">
                          <a16:colId xmlns:a16="http://schemas.microsoft.com/office/drawing/2014/main" val="2677615114"/>
                        </a:ext>
                      </a:extLst>
                    </a:gridCol>
                    <a:gridCol w="2142268">
                      <a:extLst>
                        <a:ext uri="{9D8B030D-6E8A-4147-A177-3AD203B41FA5}">
                          <a16:colId xmlns:a16="http://schemas.microsoft.com/office/drawing/2014/main" val="3374249959"/>
                        </a:ext>
                      </a:extLst>
                    </a:gridCol>
                    <a:gridCol w="927087">
                      <a:extLst>
                        <a:ext uri="{9D8B030D-6E8A-4147-A177-3AD203B41FA5}">
                          <a16:colId xmlns:a16="http://schemas.microsoft.com/office/drawing/2014/main" val="462974209"/>
                        </a:ext>
                      </a:extLst>
                    </a:gridCol>
                    <a:gridCol w="923066">
                      <a:extLst>
                        <a:ext uri="{9D8B030D-6E8A-4147-A177-3AD203B41FA5}">
                          <a16:colId xmlns:a16="http://schemas.microsoft.com/office/drawing/2014/main" val="1572815849"/>
                        </a:ext>
                      </a:extLst>
                    </a:gridCol>
                    <a:gridCol w="1162399">
                      <a:extLst>
                        <a:ext uri="{9D8B030D-6E8A-4147-A177-3AD203B41FA5}">
                          <a16:colId xmlns:a16="http://schemas.microsoft.com/office/drawing/2014/main" val="2439739357"/>
                        </a:ext>
                      </a:extLst>
                    </a:gridCol>
                    <a:gridCol w="2828505">
                      <a:extLst>
                        <a:ext uri="{9D8B030D-6E8A-4147-A177-3AD203B41FA5}">
                          <a16:colId xmlns:a16="http://schemas.microsoft.com/office/drawing/2014/main" val="243442360"/>
                        </a:ext>
                      </a:extLst>
                    </a:gridCol>
                  </a:tblGrid>
                  <a:tr h="576156">
                    <a:tc>
                      <a:txBody>
                        <a:bodyPr/>
                        <a:lstStyle/>
                        <a:p>
                          <a:pPr marL="0" marR="0" algn="just">
                            <a:lnSpc>
                              <a:spcPct val="115000"/>
                            </a:lnSpc>
                            <a:spcBef>
                              <a:spcPts val="0"/>
                            </a:spcBef>
                            <a:spcAft>
                              <a:spcPts val="0"/>
                            </a:spcAft>
                          </a:pPr>
                          <a:r>
                            <a:rPr lang="en-US" sz="1100" b="0" cap="none" spc="0" dirty="0">
                              <a:solidFill>
                                <a:schemeClr val="bg1"/>
                              </a:solidFill>
                              <a:effectLst/>
                              <a:latin typeface="Times New Roman" panose="02020603050405020304" pitchFamily="18" charset="0"/>
                              <a:cs typeface="Times New Roman" panose="02020603050405020304" pitchFamily="18" charset="0"/>
                            </a:rPr>
                            <a:t>No.</a:t>
                          </a:r>
                          <a:endParaRPr lang="en-US" sz="1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marL="0" marR="0" algn="just">
                            <a:lnSpc>
                              <a:spcPct val="115000"/>
                            </a:lnSpc>
                            <a:spcBef>
                              <a:spcPts val="0"/>
                            </a:spcBef>
                            <a:spcAft>
                              <a:spcPts val="0"/>
                            </a:spcAft>
                          </a:pPr>
                          <a:r>
                            <a:rPr lang="en-US" sz="1100" b="0" cap="none" spc="0" dirty="0">
                              <a:solidFill>
                                <a:schemeClr val="bg1"/>
                              </a:solidFill>
                              <a:effectLst/>
                              <a:latin typeface="Times New Roman" panose="02020603050405020304" pitchFamily="18" charset="0"/>
                              <a:cs typeface="Times New Roman" panose="02020603050405020304" pitchFamily="18" charset="0"/>
                            </a:rPr>
                            <a:t>River Basin System</a:t>
                          </a:r>
                          <a:endParaRPr lang="en-US" sz="1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just">
                            <a:lnSpc>
                              <a:spcPct val="115000"/>
                            </a:lnSpc>
                            <a:spcBef>
                              <a:spcPts val="0"/>
                            </a:spcBef>
                            <a:spcAft>
                              <a:spcPts val="0"/>
                            </a:spcAft>
                          </a:pPr>
                          <a:r>
                            <a:rPr lang="en-US" sz="1100" b="0" cap="none" spc="0" dirty="0">
                              <a:solidFill>
                                <a:schemeClr val="bg1"/>
                              </a:solidFill>
                              <a:effectLst/>
                              <a:latin typeface="Times New Roman" panose="02020603050405020304" pitchFamily="18" charset="0"/>
                              <a:cs typeface="Times New Roman" panose="02020603050405020304" pitchFamily="18" charset="0"/>
                            </a:rPr>
                            <a:t>Length (Km)</a:t>
                          </a:r>
                          <a:endParaRPr lang="en-US" sz="1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2700" cmpd="sng">
                          <a:noFill/>
                        </a:lnL>
                        <a:lnR w="12700" cmpd="sng">
                          <a:noFill/>
                        </a:lnR>
                        <a:lnT w="19050" cap="flat" cmpd="sng" algn="ctr">
                          <a:noFill/>
                          <a:prstDash val="solid"/>
                        </a:lnT>
                        <a:lnB w="38100" cmpd="sng">
                          <a:noFill/>
                        </a:lnB>
                        <a:solidFill>
                          <a:schemeClr val="accent1"/>
                        </a:solidFill>
                      </a:tcPr>
                    </a:tc>
                    <a:tc>
                      <a:txBody>
                        <a:bodyPr/>
                        <a:lstStyle/>
                        <a:p>
                          <a:endParaRPr lang="en-US"/>
                        </a:p>
                      </a:txBody>
                      <a:tcPr marL="76187" marR="50863" marT="58606" marB="58606" anchor="ctr">
                        <a:lnL w="12700" cmpd="sng">
                          <a:noFill/>
                        </a:lnL>
                        <a:lnR w="12700" cmpd="sng">
                          <a:noFill/>
                        </a:lnR>
                        <a:lnT w="19050" cap="flat" cmpd="sng" algn="ctr">
                          <a:noFill/>
                          <a:prstDash val="solid"/>
                        </a:lnT>
                        <a:lnB w="38100" cmpd="sng">
                          <a:noFill/>
                        </a:lnB>
                        <a:blipFill>
                          <a:blip r:embed="rId2"/>
                          <a:stretch>
                            <a:fillRect l="-394521" r="-431507" b="-626667"/>
                          </a:stretch>
                        </a:blipFill>
                      </a:tcPr>
                    </a:tc>
                    <a:tc>
                      <a:txBody>
                        <a:bodyPr/>
                        <a:lstStyle/>
                        <a:p>
                          <a:pPr marL="0" marR="0" algn="ctr">
                            <a:lnSpc>
                              <a:spcPct val="115000"/>
                            </a:lnSpc>
                            <a:spcBef>
                              <a:spcPts val="0"/>
                            </a:spcBef>
                            <a:spcAft>
                              <a:spcPts val="0"/>
                            </a:spcAft>
                          </a:pPr>
                          <a:r>
                            <a:rPr lang="en-US" sz="1100" b="0" cap="none" spc="0" dirty="0">
                              <a:solidFill>
                                <a:schemeClr val="bg1"/>
                              </a:solidFill>
                              <a:effectLst/>
                              <a:latin typeface="Times New Roman" panose="02020603050405020304" pitchFamily="18" charset="0"/>
                              <a:cs typeface="Times New Roman" panose="02020603050405020304" pitchFamily="18" charset="0"/>
                            </a:rPr>
                            <a:t>Outflow</a:t>
                          </a:r>
                          <a:endParaRPr lang="en-US" sz="1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just">
                            <a:lnSpc>
                              <a:spcPct val="115000"/>
                            </a:lnSpc>
                            <a:spcBef>
                              <a:spcPts val="0"/>
                            </a:spcBef>
                            <a:spcAft>
                              <a:spcPts val="0"/>
                            </a:spcAft>
                          </a:pPr>
                          <a:r>
                            <a:rPr lang="en-US" sz="1100" b="0" cap="none" spc="0" dirty="0">
                              <a:solidFill>
                                <a:schemeClr val="bg1"/>
                              </a:solidFill>
                              <a:effectLst/>
                              <a:latin typeface="Times New Roman" panose="02020603050405020304" pitchFamily="18" charset="0"/>
                              <a:cs typeface="Times New Roman" panose="02020603050405020304" pitchFamily="18" charset="0"/>
                            </a:rPr>
                            <a:t>Countries in basin</a:t>
                          </a:r>
                          <a:endParaRPr lang="en-US" sz="1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258270107"/>
                      </a:ext>
                    </a:extLst>
                  </a:tr>
                  <a:tr h="1032044">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1</a:t>
                          </a:r>
                        </a:p>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 </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Nile</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6695</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3.26</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Mediterranean Sea</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Ethiopia, Sudan, Uganda, Tanzania, Kenya, Rwanda, Burundi, Egypt, the Democratic Republic of the Congo, South Sudan</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1944211828"/>
                      </a:ext>
                    </a:extLst>
                  </a:tr>
                  <a:tr h="804099">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2</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Tigris - Euphrates</a:t>
                          </a:r>
                        </a:p>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 </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3190 </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0.93 </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Arvand Rooud</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Iran, Iraq, Syria, and Turkey</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669650972"/>
                      </a:ext>
                    </a:extLst>
                  </a:tr>
                  <a:tr h="576210">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3</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Amazon</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6296</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7</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Atlantic Ocean</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Brazil, Peru, Bolivia, Colombia, Ecuador, Venezuela, Guyana</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436323832"/>
                      </a:ext>
                    </a:extLst>
                  </a:tr>
                  <a:tr h="576156">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4</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Syr Darya – Amu Darya</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2212</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0.47</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Aral Sea</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Uzbekistan, Turkmenistan, Tajikistan</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745237974"/>
                      </a:ext>
                    </a:extLst>
                  </a:tr>
                  <a:tr h="576156">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5</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38100" cap="flat" cmpd="sng" algn="ctr">
                          <a:no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Mekong</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a:solidFill>
                                <a:schemeClr val="tx1"/>
                              </a:solidFill>
                              <a:effectLst/>
                              <a:latin typeface="Times New Roman" panose="02020603050405020304" pitchFamily="18" charset="0"/>
                              <a:cs typeface="Times New Roman" panose="02020603050405020304" pitchFamily="18" charset="0"/>
                            </a:rPr>
                            <a:t>4023</a:t>
                          </a:r>
                          <a:endParaRPr lang="en-US"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algn="ctr">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0.8</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South China Sea</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marL="0" marR="0" algn="just">
                            <a:lnSpc>
                              <a:spcPct val="115000"/>
                            </a:lnSpc>
                            <a:spcBef>
                              <a:spcPts val="0"/>
                            </a:spcBef>
                            <a:spcAft>
                              <a:spcPts val="0"/>
                            </a:spcAft>
                          </a:pPr>
                          <a:r>
                            <a:rPr lang="en-US" sz="1100" cap="none" spc="0" dirty="0">
                              <a:solidFill>
                                <a:schemeClr val="tx1"/>
                              </a:solidFill>
                              <a:effectLst/>
                              <a:latin typeface="Times New Roman" panose="02020603050405020304" pitchFamily="18" charset="0"/>
                              <a:cs typeface="Times New Roman" panose="02020603050405020304" pitchFamily="18" charset="0"/>
                            </a:rPr>
                            <a:t>China, Myanmar, Laos, Thailand, Cambodia, Vietnam</a:t>
                          </a:r>
                          <a:endParaRPr lang="en-US"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187" marR="50863" marT="58606" marB="58606"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2207035083"/>
                      </a:ext>
                    </a:extLst>
                  </a:tr>
                </a:tbl>
              </a:graphicData>
            </a:graphic>
          </p:graphicFrame>
        </mc:Fallback>
      </mc:AlternateContent>
    </p:spTree>
    <p:extLst>
      <p:ext uri="{BB962C8B-B14F-4D97-AF65-F5344CB8AC3E}">
        <p14:creationId xmlns:p14="http://schemas.microsoft.com/office/powerpoint/2010/main" val="420723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D646-B5A6-F950-EEA1-680C6901897C}"/>
              </a:ext>
            </a:extLst>
          </p:cNvPr>
          <p:cNvSpPr>
            <a:spLocks noGrp="1"/>
          </p:cNvSpPr>
          <p:nvPr>
            <p:ph type="title"/>
          </p:nvPr>
        </p:nvSpPr>
        <p:spPr>
          <a:xfrm>
            <a:off x="0" y="515501"/>
            <a:ext cx="8686800" cy="684650"/>
          </a:xfrm>
        </p:spPr>
        <p:txBody>
          <a:bodyPr/>
          <a:lstStyle/>
          <a:p>
            <a:r>
              <a:rPr lang="en-US" dirty="0">
                <a:solidFill>
                  <a:srgbClr val="0070C0"/>
                </a:solidFill>
              </a:rPr>
              <a:t>Research Questions:</a:t>
            </a:r>
          </a:p>
        </p:txBody>
      </p:sp>
      <p:sp>
        <p:nvSpPr>
          <p:cNvPr id="3" name="Content Placeholder 2">
            <a:extLst>
              <a:ext uri="{FF2B5EF4-FFF2-40B4-BE49-F238E27FC236}">
                <a16:creationId xmlns:a16="http://schemas.microsoft.com/office/drawing/2014/main" id="{B31E0F00-D584-8E9A-BF36-D199576CB080}"/>
              </a:ext>
            </a:extLst>
          </p:cNvPr>
          <p:cNvSpPr>
            <a:spLocks noGrp="1"/>
          </p:cNvSpPr>
          <p:nvPr>
            <p:ph idx="1"/>
          </p:nvPr>
        </p:nvSpPr>
        <p:spPr>
          <a:xfrm>
            <a:off x="118946" y="1013584"/>
            <a:ext cx="8824332" cy="4043608"/>
          </a:xfrm>
        </p:spPr>
        <p:txBody>
          <a:bodyPr/>
          <a:lstStyle/>
          <a:p>
            <a:pPr algn="just">
              <a:buFont typeface="+mj-lt"/>
              <a:buAutoNum type="arabicPeriod"/>
            </a:pPr>
            <a:r>
              <a:rPr lang="en-US" sz="1900" b="0" i="0" u="none" strike="noStrike" dirty="0">
                <a:solidFill>
                  <a:schemeClr val="tx1"/>
                </a:solidFill>
                <a:effectLst/>
                <a:latin typeface="Times New Roman" panose="02020603050405020304" pitchFamily="18" charset="0"/>
                <a:cs typeface="Times New Roman" panose="02020603050405020304" pitchFamily="18" charset="0"/>
              </a:rPr>
              <a:t>What are the </a:t>
            </a:r>
            <a:r>
              <a:rPr lang="en-US" sz="1900" i="1" u="none" strike="noStrike" dirty="0">
                <a:solidFill>
                  <a:srgbClr val="FF0000"/>
                </a:solidFill>
                <a:effectLst/>
                <a:latin typeface="Times New Roman" panose="02020603050405020304" pitchFamily="18" charset="0"/>
                <a:cs typeface="Times New Roman" panose="02020603050405020304" pitchFamily="18" charset="0"/>
              </a:rPr>
              <a:t>potential tradeoffs and synergies among riparian countries </a:t>
            </a:r>
            <a:r>
              <a:rPr lang="en-US" sz="1900" b="0" i="0" u="none" strike="noStrike" dirty="0">
                <a:solidFill>
                  <a:schemeClr val="tx1"/>
                </a:solidFill>
                <a:effectLst/>
                <a:latin typeface="Times New Roman" panose="02020603050405020304" pitchFamily="18" charset="0"/>
                <a:cs typeface="Times New Roman" panose="02020603050405020304" pitchFamily="18" charset="0"/>
              </a:rPr>
              <a:t>in the context of water-food-energy resource management, considering the influence of climate, socioeconomic, ecology, and environmental factors?</a:t>
            </a:r>
          </a:p>
          <a:p>
            <a:pPr algn="just">
              <a:buFont typeface="+mj-lt"/>
              <a:buAutoNum type="arabicPeriod"/>
            </a:pPr>
            <a:r>
              <a:rPr lang="en-US" sz="1900" b="0" i="0" u="none" strike="noStrike" dirty="0">
                <a:solidFill>
                  <a:schemeClr val="tx1"/>
                </a:solidFill>
                <a:effectLst/>
                <a:latin typeface="Times New Roman" panose="02020603050405020304" pitchFamily="18" charset="0"/>
                <a:cs typeface="Times New Roman" panose="02020603050405020304" pitchFamily="18" charset="0"/>
              </a:rPr>
              <a:t>How </a:t>
            </a:r>
            <a:r>
              <a:rPr lang="en-US" sz="1900" i="1" u="none" strike="noStrike" dirty="0">
                <a:solidFill>
                  <a:srgbClr val="FF0000"/>
                </a:solidFill>
                <a:effectLst/>
                <a:latin typeface="Times New Roman" panose="02020603050405020304" pitchFamily="18" charset="0"/>
                <a:cs typeface="Times New Roman" panose="02020603050405020304" pitchFamily="18" charset="0"/>
              </a:rPr>
              <a:t>payoff functions </a:t>
            </a:r>
            <a:r>
              <a:rPr lang="en-US" sz="1900" b="0" i="0" u="none" strike="noStrike" dirty="0">
                <a:solidFill>
                  <a:schemeClr val="tx1"/>
                </a:solidFill>
                <a:effectLst/>
                <a:latin typeface="Times New Roman" panose="02020603050405020304" pitchFamily="18" charset="0"/>
                <a:cs typeface="Times New Roman" panose="02020603050405020304" pitchFamily="18" charset="0"/>
              </a:rPr>
              <a:t>can be applied to analyze cooperative and non-cooperative strategies among riparian countries, and how do these strategies affect resource </a:t>
            </a:r>
            <a:r>
              <a:rPr lang="en-US" sz="1900" i="1" u="none" strike="noStrike" dirty="0">
                <a:solidFill>
                  <a:srgbClr val="FF0000"/>
                </a:solidFill>
                <a:effectLst/>
                <a:latin typeface="Times New Roman" panose="02020603050405020304" pitchFamily="18" charset="0"/>
                <a:cs typeface="Times New Roman" panose="02020603050405020304" pitchFamily="18" charset="0"/>
              </a:rPr>
              <a:t>bankruptcy risks</a:t>
            </a:r>
            <a:r>
              <a:rPr lang="en-US" sz="1900" b="0" i="0" u="none" strike="noStrike" dirty="0">
                <a:solidFill>
                  <a:schemeClr val="tx1"/>
                </a:solidFill>
                <a:effectLst/>
                <a:latin typeface="Times New Roman" panose="02020603050405020304" pitchFamily="18" charset="0"/>
                <a:cs typeface="Times New Roman" panose="02020603050405020304" pitchFamily="18" charset="0"/>
              </a:rPr>
              <a:t>?</a:t>
            </a:r>
          </a:p>
          <a:p>
            <a:pPr algn="just"/>
            <a:r>
              <a:rPr lang="en-US" sz="1900" dirty="0">
                <a:solidFill>
                  <a:schemeClr val="tx1"/>
                </a:solidFill>
                <a:latin typeface="Times New Roman" panose="02020603050405020304" pitchFamily="18" charset="0"/>
                <a:cs typeface="Times New Roman" panose="02020603050405020304" pitchFamily="18" charset="0"/>
              </a:rPr>
              <a:t>How </a:t>
            </a:r>
            <a:r>
              <a:rPr lang="en-US" sz="1900" b="0" i="0" u="none" strike="noStrike" dirty="0">
                <a:solidFill>
                  <a:schemeClr val="tx1"/>
                </a:solidFill>
                <a:effectLst/>
                <a:latin typeface="Times New Roman" panose="02020603050405020304" pitchFamily="18" charset="0"/>
                <a:cs typeface="Times New Roman" panose="02020603050405020304" pitchFamily="18" charset="0"/>
              </a:rPr>
              <a:t>water, energy, and food bankruptcy be effectively </a:t>
            </a:r>
            <a:r>
              <a:rPr lang="en-US" sz="1900" b="0" i="1" u="none" strike="noStrike" dirty="0">
                <a:solidFill>
                  <a:srgbClr val="FF0000"/>
                </a:solidFill>
                <a:effectLst/>
                <a:latin typeface="Times New Roman" panose="02020603050405020304" pitchFamily="18" charset="0"/>
                <a:cs typeface="Times New Roman" panose="02020603050405020304" pitchFamily="18" charset="0"/>
              </a:rPr>
              <a:t>measured and quantified </a:t>
            </a:r>
            <a:r>
              <a:rPr lang="en-US" sz="1900" b="0" i="0" u="none" strike="noStrike" dirty="0">
                <a:solidFill>
                  <a:schemeClr val="tx1"/>
                </a:solidFill>
                <a:effectLst/>
                <a:latin typeface="Times New Roman" panose="02020603050405020304" pitchFamily="18" charset="0"/>
                <a:cs typeface="Times New Roman" panose="02020603050405020304" pitchFamily="18" charset="0"/>
              </a:rPr>
              <a:t>in the context of transboundary river basins, and what are the </a:t>
            </a:r>
            <a:r>
              <a:rPr lang="en-US" sz="1900" b="0" u="none" strike="noStrike" dirty="0">
                <a:solidFill>
                  <a:srgbClr val="FF0000"/>
                </a:solidFill>
                <a:effectLst/>
                <a:latin typeface="Times New Roman" panose="02020603050405020304" pitchFamily="18" charset="0"/>
                <a:cs typeface="Times New Roman" panose="02020603050405020304" pitchFamily="18" charset="0"/>
              </a:rPr>
              <a:t>key indicators and thresholds for identifying and monitoring bankruptcy risk</a:t>
            </a:r>
            <a:r>
              <a:rPr lang="en-US" sz="1900" b="0" i="0" u="none" strike="noStrike" dirty="0">
                <a:solidFill>
                  <a:schemeClr val="tx1"/>
                </a:solidFill>
                <a:effectLst/>
                <a:latin typeface="Times New Roman" panose="02020603050405020304" pitchFamily="18" charset="0"/>
                <a:cs typeface="Times New Roman" panose="02020603050405020304" pitchFamily="18" charset="0"/>
              </a:rPr>
              <a:t>?</a:t>
            </a:r>
          </a:p>
          <a:p>
            <a:pPr algn="just"/>
            <a:r>
              <a:rPr lang="en-US" sz="1900" b="0" i="0" u="none" strike="noStrike" dirty="0">
                <a:solidFill>
                  <a:schemeClr val="tx1"/>
                </a:solidFill>
                <a:effectLst/>
                <a:latin typeface="Times New Roman" panose="02020603050405020304" pitchFamily="18" charset="0"/>
                <a:cs typeface="Times New Roman" panose="02020603050405020304" pitchFamily="18" charset="0"/>
              </a:rPr>
              <a:t>What policy interventions can be designed based on the identified tradeoffs, synergies, and </a:t>
            </a:r>
            <a:r>
              <a:rPr lang="en-US" sz="1900" b="0" i="1" u="none" strike="noStrike" dirty="0">
                <a:solidFill>
                  <a:srgbClr val="FF0000"/>
                </a:solidFill>
                <a:effectLst/>
                <a:latin typeface="Times New Roman" panose="02020603050405020304" pitchFamily="18" charset="0"/>
                <a:cs typeface="Times New Roman" panose="02020603050405020304" pitchFamily="18" charset="0"/>
              </a:rPr>
              <a:t>Nash Equilibrium outcomes </a:t>
            </a:r>
            <a:r>
              <a:rPr lang="en-US" sz="1900" b="0" i="0" u="none" strike="noStrike" dirty="0">
                <a:solidFill>
                  <a:schemeClr val="tx1"/>
                </a:solidFill>
                <a:effectLst/>
                <a:latin typeface="Times New Roman" panose="02020603050405020304" pitchFamily="18" charset="0"/>
                <a:cs typeface="Times New Roman" panose="02020603050405020304" pitchFamily="18" charset="0"/>
              </a:rPr>
              <a:t>to promote sustainable resource management and minimize water-food-energy bankruptcy risks in transboundary river basins?</a:t>
            </a:r>
          </a:p>
          <a:p>
            <a:pPr algn="just"/>
            <a:endParaRPr lang="en-US" b="0" i="0" u="none" strike="noStrike" dirty="0">
              <a:solidFill>
                <a:schemeClr val="tx1"/>
              </a:solidFill>
              <a:effectLst/>
              <a:latin typeface="Söhne"/>
            </a:endParaRPr>
          </a:p>
          <a:p>
            <a:pPr algn="just"/>
            <a:endParaRPr lang="en-US" b="0" i="0" u="none" strike="noStrike" dirty="0">
              <a:solidFill>
                <a:schemeClr val="tx1"/>
              </a:solidFill>
              <a:effectLst/>
              <a:latin typeface="Times New Roman" panose="02020603050405020304" pitchFamily="18" charset="0"/>
              <a:cs typeface="Times New Roman" panose="02020603050405020304" pitchFamily="18" charset="0"/>
            </a:endParaRPr>
          </a:p>
          <a:p>
            <a:endParaRPr lang="en-US" b="0" i="0" u="none" strike="noStrike" dirty="0">
              <a:solidFill>
                <a:srgbClr val="D1D5DB"/>
              </a:solidFill>
              <a:effectLst/>
              <a:latin typeface="Söhne"/>
            </a:endParaRPr>
          </a:p>
          <a:p>
            <a:endParaRPr lang="en-US" b="0" i="0" u="none" strike="noStrike" dirty="0">
              <a:solidFill>
                <a:srgbClr val="D1D5DB"/>
              </a:solidFill>
              <a:effectLst/>
              <a:latin typeface="Söhne"/>
            </a:endParaRPr>
          </a:p>
          <a:p>
            <a:pPr marL="0" indent="0">
              <a:buNone/>
            </a:pPr>
            <a:endParaRPr lang="en-US" b="0" i="0" u="none" strike="noStrike" dirty="0">
              <a:solidFill>
                <a:srgbClr val="D1D5DB"/>
              </a:solidFill>
              <a:effectLst/>
              <a:latin typeface="Söhne"/>
            </a:endParaRPr>
          </a:p>
        </p:txBody>
      </p:sp>
    </p:spTree>
    <p:extLst>
      <p:ext uri="{BB962C8B-B14F-4D97-AF65-F5344CB8AC3E}">
        <p14:creationId xmlns:p14="http://schemas.microsoft.com/office/powerpoint/2010/main" val="32040258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3D06C624-82EF-85BB-2607-4A18696B8DF8}"/>
              </a:ext>
            </a:extLst>
          </p:cNvPr>
          <p:cNvSpPr/>
          <p:nvPr/>
        </p:nvSpPr>
        <p:spPr>
          <a:xfrm>
            <a:off x="304800" y="1786598"/>
            <a:ext cx="8348546" cy="17186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3DCFFF01-678D-51A1-2CE0-2B1F7519388C}"/>
              </a:ext>
            </a:extLst>
          </p:cNvPr>
          <p:cNvSpPr/>
          <p:nvPr/>
        </p:nvSpPr>
        <p:spPr>
          <a:xfrm>
            <a:off x="769435" y="676990"/>
            <a:ext cx="683781"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Climate</a:t>
            </a:r>
          </a:p>
        </p:txBody>
      </p:sp>
      <p:sp>
        <p:nvSpPr>
          <p:cNvPr id="11" name="Rounded Rectangle 10">
            <a:extLst>
              <a:ext uri="{FF2B5EF4-FFF2-40B4-BE49-F238E27FC236}">
                <a16:creationId xmlns:a16="http://schemas.microsoft.com/office/drawing/2014/main" id="{4513DA80-8B50-CF90-8908-BA4F458FD420}"/>
              </a:ext>
            </a:extLst>
          </p:cNvPr>
          <p:cNvSpPr/>
          <p:nvPr/>
        </p:nvSpPr>
        <p:spPr>
          <a:xfrm>
            <a:off x="3762972" y="676990"/>
            <a:ext cx="1303562"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Environmental</a:t>
            </a:r>
          </a:p>
        </p:txBody>
      </p:sp>
      <p:sp>
        <p:nvSpPr>
          <p:cNvPr id="12" name="Rounded Rectangle 11">
            <a:extLst>
              <a:ext uri="{FF2B5EF4-FFF2-40B4-BE49-F238E27FC236}">
                <a16:creationId xmlns:a16="http://schemas.microsoft.com/office/drawing/2014/main" id="{D32ACFE8-56AB-B700-9F4E-5A832DA0682A}"/>
              </a:ext>
            </a:extLst>
          </p:cNvPr>
          <p:cNvSpPr/>
          <p:nvPr/>
        </p:nvSpPr>
        <p:spPr>
          <a:xfrm>
            <a:off x="7071003" y="676990"/>
            <a:ext cx="1303562"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Socio - Economic</a:t>
            </a:r>
          </a:p>
        </p:txBody>
      </p:sp>
      <p:cxnSp>
        <p:nvCxnSpPr>
          <p:cNvPr id="14" name="Straight Arrow Connector 13">
            <a:extLst>
              <a:ext uri="{FF2B5EF4-FFF2-40B4-BE49-F238E27FC236}">
                <a16:creationId xmlns:a16="http://schemas.microsoft.com/office/drawing/2014/main" id="{B3607CC7-3AD2-061F-6573-1CE0DACB97B8}"/>
              </a:ext>
            </a:extLst>
          </p:cNvPr>
          <p:cNvCxnSpPr>
            <a:cxnSpLocks/>
          </p:cNvCxnSpPr>
          <p:nvPr/>
        </p:nvCxnSpPr>
        <p:spPr>
          <a:xfrm>
            <a:off x="1453216" y="908416"/>
            <a:ext cx="2309756"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0576DF3-1F69-F875-5609-F971A26BA43F}"/>
              </a:ext>
            </a:extLst>
          </p:cNvPr>
          <p:cNvCxnSpPr>
            <a:cxnSpLocks/>
          </p:cNvCxnSpPr>
          <p:nvPr/>
        </p:nvCxnSpPr>
        <p:spPr>
          <a:xfrm>
            <a:off x="5101764" y="908416"/>
            <a:ext cx="1943866"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a:extLst>
              <a:ext uri="{FF2B5EF4-FFF2-40B4-BE49-F238E27FC236}">
                <a16:creationId xmlns:a16="http://schemas.microsoft.com/office/drawing/2014/main" id="{4B86970F-0A21-F274-5DD8-B39310A4F4BF}"/>
              </a:ext>
            </a:extLst>
          </p:cNvPr>
          <p:cNvSpPr/>
          <p:nvPr/>
        </p:nvSpPr>
        <p:spPr>
          <a:xfrm>
            <a:off x="104078" y="1249906"/>
            <a:ext cx="2587083"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Climate Factors</a:t>
            </a:r>
          </a:p>
        </p:txBody>
      </p:sp>
      <p:sp>
        <p:nvSpPr>
          <p:cNvPr id="18" name="Rounded Rectangle 17">
            <a:extLst>
              <a:ext uri="{FF2B5EF4-FFF2-40B4-BE49-F238E27FC236}">
                <a16:creationId xmlns:a16="http://schemas.microsoft.com/office/drawing/2014/main" id="{6D2512B9-EA84-0080-6F80-533E619E3F60}"/>
              </a:ext>
            </a:extLst>
          </p:cNvPr>
          <p:cNvSpPr/>
          <p:nvPr/>
        </p:nvSpPr>
        <p:spPr>
          <a:xfrm>
            <a:off x="2991679" y="1245704"/>
            <a:ext cx="2846147"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Environmental Factors</a:t>
            </a:r>
          </a:p>
        </p:txBody>
      </p:sp>
      <p:sp>
        <p:nvSpPr>
          <p:cNvPr id="19" name="Rounded Rectangle 18">
            <a:extLst>
              <a:ext uri="{FF2B5EF4-FFF2-40B4-BE49-F238E27FC236}">
                <a16:creationId xmlns:a16="http://schemas.microsoft.com/office/drawing/2014/main" id="{DD159D0D-EDF6-AF1A-1DAE-0A4AB916CCF9}"/>
              </a:ext>
            </a:extLst>
          </p:cNvPr>
          <p:cNvSpPr/>
          <p:nvPr/>
        </p:nvSpPr>
        <p:spPr>
          <a:xfrm>
            <a:off x="6073697" y="1245704"/>
            <a:ext cx="2966225"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Demographics &amp; Economy </a:t>
            </a:r>
          </a:p>
        </p:txBody>
      </p:sp>
      <p:sp>
        <p:nvSpPr>
          <p:cNvPr id="20" name="Rounded Rectangle 19">
            <a:extLst>
              <a:ext uri="{FF2B5EF4-FFF2-40B4-BE49-F238E27FC236}">
                <a16:creationId xmlns:a16="http://schemas.microsoft.com/office/drawing/2014/main" id="{EA92EE2C-4E58-5589-0204-00F07638AF4A}"/>
              </a:ext>
            </a:extLst>
          </p:cNvPr>
          <p:cNvSpPr/>
          <p:nvPr/>
        </p:nvSpPr>
        <p:spPr>
          <a:xfrm>
            <a:off x="6531383" y="1842255"/>
            <a:ext cx="1843177"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Water Demand &amp; Consumption</a:t>
            </a:r>
          </a:p>
        </p:txBody>
      </p:sp>
      <p:sp>
        <p:nvSpPr>
          <p:cNvPr id="23" name="Rounded Rectangle 22">
            <a:extLst>
              <a:ext uri="{FF2B5EF4-FFF2-40B4-BE49-F238E27FC236}">
                <a16:creationId xmlns:a16="http://schemas.microsoft.com/office/drawing/2014/main" id="{16E1C9AF-6457-8B62-8786-8D12E74ACF1D}"/>
              </a:ext>
            </a:extLst>
          </p:cNvPr>
          <p:cNvSpPr/>
          <p:nvPr/>
        </p:nvSpPr>
        <p:spPr>
          <a:xfrm>
            <a:off x="3241288" y="1837811"/>
            <a:ext cx="2289717"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Water Security (Quality &amp; Quantity)</a:t>
            </a:r>
          </a:p>
        </p:txBody>
      </p:sp>
      <p:sp>
        <p:nvSpPr>
          <p:cNvPr id="26" name="Rounded Rectangle 25">
            <a:extLst>
              <a:ext uri="{FF2B5EF4-FFF2-40B4-BE49-F238E27FC236}">
                <a16:creationId xmlns:a16="http://schemas.microsoft.com/office/drawing/2014/main" id="{B7E36F79-77B3-4619-F570-9A09B8F50C4A}"/>
              </a:ext>
            </a:extLst>
          </p:cNvPr>
          <p:cNvSpPr/>
          <p:nvPr/>
        </p:nvSpPr>
        <p:spPr>
          <a:xfrm>
            <a:off x="509924" y="1870538"/>
            <a:ext cx="1814901"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Water Balance</a:t>
            </a:r>
          </a:p>
          <a:p>
            <a:pPr algn="ctr"/>
            <a:r>
              <a:rPr lang="en-US" sz="1100" b="1" dirty="0">
                <a:solidFill>
                  <a:schemeClr val="tx1"/>
                </a:solidFill>
              </a:rPr>
              <a:t>(Supply &amp; Demand)</a:t>
            </a:r>
          </a:p>
        </p:txBody>
      </p:sp>
      <p:sp>
        <p:nvSpPr>
          <p:cNvPr id="27" name="Rounded Rectangle 26">
            <a:extLst>
              <a:ext uri="{FF2B5EF4-FFF2-40B4-BE49-F238E27FC236}">
                <a16:creationId xmlns:a16="http://schemas.microsoft.com/office/drawing/2014/main" id="{8355283B-FF60-0359-E355-68EE7F6CBB69}"/>
              </a:ext>
            </a:extLst>
          </p:cNvPr>
          <p:cNvSpPr/>
          <p:nvPr/>
        </p:nvSpPr>
        <p:spPr>
          <a:xfrm>
            <a:off x="6531385" y="2464502"/>
            <a:ext cx="1843179"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Food Demand &amp; Consumption</a:t>
            </a:r>
          </a:p>
        </p:txBody>
      </p:sp>
      <p:sp>
        <p:nvSpPr>
          <p:cNvPr id="28" name="Rounded Rectangle 27">
            <a:extLst>
              <a:ext uri="{FF2B5EF4-FFF2-40B4-BE49-F238E27FC236}">
                <a16:creationId xmlns:a16="http://schemas.microsoft.com/office/drawing/2014/main" id="{88CD67D3-CA87-8C02-BBE6-100139588721}"/>
              </a:ext>
            </a:extLst>
          </p:cNvPr>
          <p:cNvSpPr/>
          <p:nvPr/>
        </p:nvSpPr>
        <p:spPr>
          <a:xfrm>
            <a:off x="3237568" y="2397794"/>
            <a:ext cx="2289718"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Food Security &amp; Nutrition</a:t>
            </a:r>
          </a:p>
        </p:txBody>
      </p:sp>
      <p:sp>
        <p:nvSpPr>
          <p:cNvPr id="29" name="Rounded Rectangle 28">
            <a:extLst>
              <a:ext uri="{FF2B5EF4-FFF2-40B4-BE49-F238E27FC236}">
                <a16:creationId xmlns:a16="http://schemas.microsoft.com/office/drawing/2014/main" id="{830512DD-3E17-6199-6334-1CD9929FAA78}"/>
              </a:ext>
            </a:extLst>
          </p:cNvPr>
          <p:cNvSpPr/>
          <p:nvPr/>
        </p:nvSpPr>
        <p:spPr>
          <a:xfrm>
            <a:off x="526854" y="2433409"/>
            <a:ext cx="1814901"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Food Balance</a:t>
            </a:r>
          </a:p>
          <a:p>
            <a:pPr algn="ctr"/>
            <a:r>
              <a:rPr lang="en-US" sz="1100" b="1" dirty="0">
                <a:solidFill>
                  <a:schemeClr val="tx1"/>
                </a:solidFill>
              </a:rPr>
              <a:t>(Production &amp; Distribution)</a:t>
            </a:r>
          </a:p>
        </p:txBody>
      </p:sp>
      <p:sp>
        <p:nvSpPr>
          <p:cNvPr id="30" name="Rounded Rectangle 29">
            <a:extLst>
              <a:ext uri="{FF2B5EF4-FFF2-40B4-BE49-F238E27FC236}">
                <a16:creationId xmlns:a16="http://schemas.microsoft.com/office/drawing/2014/main" id="{574AAFFA-638E-5D8C-7F45-A145D2A30455}"/>
              </a:ext>
            </a:extLst>
          </p:cNvPr>
          <p:cNvSpPr/>
          <p:nvPr/>
        </p:nvSpPr>
        <p:spPr>
          <a:xfrm>
            <a:off x="6531382" y="3026306"/>
            <a:ext cx="1843177"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Energy Demand &amp; Consumption</a:t>
            </a:r>
          </a:p>
        </p:txBody>
      </p:sp>
      <p:sp>
        <p:nvSpPr>
          <p:cNvPr id="31" name="Rounded Rectangle 30">
            <a:extLst>
              <a:ext uri="{FF2B5EF4-FFF2-40B4-BE49-F238E27FC236}">
                <a16:creationId xmlns:a16="http://schemas.microsoft.com/office/drawing/2014/main" id="{09E66C52-8F9D-0E1E-A5AA-E9A596B6A151}"/>
              </a:ext>
            </a:extLst>
          </p:cNvPr>
          <p:cNvSpPr/>
          <p:nvPr/>
        </p:nvSpPr>
        <p:spPr>
          <a:xfrm>
            <a:off x="3254194" y="2979746"/>
            <a:ext cx="2289718"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Energy Access &amp; Affordability</a:t>
            </a:r>
          </a:p>
        </p:txBody>
      </p:sp>
      <p:sp>
        <p:nvSpPr>
          <p:cNvPr id="32" name="Rounded Rectangle 31">
            <a:extLst>
              <a:ext uri="{FF2B5EF4-FFF2-40B4-BE49-F238E27FC236}">
                <a16:creationId xmlns:a16="http://schemas.microsoft.com/office/drawing/2014/main" id="{6B95EA0D-F344-9FD0-6F0E-60CEE22F4AD9}"/>
              </a:ext>
            </a:extLst>
          </p:cNvPr>
          <p:cNvSpPr/>
          <p:nvPr/>
        </p:nvSpPr>
        <p:spPr>
          <a:xfrm>
            <a:off x="526855" y="2996280"/>
            <a:ext cx="1814900"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Energy Balance</a:t>
            </a:r>
          </a:p>
          <a:p>
            <a:pPr algn="ctr"/>
            <a:r>
              <a:rPr lang="en-US" sz="1100" b="1" dirty="0">
                <a:solidFill>
                  <a:schemeClr val="tx1"/>
                </a:solidFill>
              </a:rPr>
              <a:t>(Production &amp; Distribution)</a:t>
            </a:r>
          </a:p>
        </p:txBody>
      </p:sp>
      <p:sp>
        <p:nvSpPr>
          <p:cNvPr id="34" name="Rounded Rectangle 33">
            <a:extLst>
              <a:ext uri="{FF2B5EF4-FFF2-40B4-BE49-F238E27FC236}">
                <a16:creationId xmlns:a16="http://schemas.microsoft.com/office/drawing/2014/main" id="{FCE25AA5-52F3-5759-34B6-FFA8B19AEA41}"/>
              </a:ext>
            </a:extLst>
          </p:cNvPr>
          <p:cNvSpPr/>
          <p:nvPr/>
        </p:nvSpPr>
        <p:spPr>
          <a:xfrm>
            <a:off x="1024621" y="4560975"/>
            <a:ext cx="3166946"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TRB Cooperation and Management</a:t>
            </a:r>
          </a:p>
        </p:txBody>
      </p:sp>
      <p:sp>
        <p:nvSpPr>
          <p:cNvPr id="35" name="Rounded Rectangle 34">
            <a:extLst>
              <a:ext uri="{FF2B5EF4-FFF2-40B4-BE49-F238E27FC236}">
                <a16:creationId xmlns:a16="http://schemas.microsoft.com/office/drawing/2014/main" id="{C3A156E6-3C06-AA89-E078-2A89E0AD19D6}"/>
              </a:ext>
            </a:extLst>
          </p:cNvPr>
          <p:cNvSpPr/>
          <p:nvPr/>
        </p:nvSpPr>
        <p:spPr>
          <a:xfrm>
            <a:off x="4572001" y="4551619"/>
            <a:ext cx="3323058"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Capacity building and stakeholder engagement</a:t>
            </a:r>
          </a:p>
        </p:txBody>
      </p:sp>
      <p:sp>
        <p:nvSpPr>
          <p:cNvPr id="37" name="Rounded Rectangle 36">
            <a:extLst>
              <a:ext uri="{FF2B5EF4-FFF2-40B4-BE49-F238E27FC236}">
                <a16:creationId xmlns:a16="http://schemas.microsoft.com/office/drawing/2014/main" id="{1C66D374-EC1D-6243-F8E6-A7217A3A7866}"/>
              </a:ext>
            </a:extLst>
          </p:cNvPr>
          <p:cNvSpPr/>
          <p:nvPr/>
        </p:nvSpPr>
        <p:spPr>
          <a:xfrm>
            <a:off x="3133491" y="3869329"/>
            <a:ext cx="2289717" cy="468836"/>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WEF Bankruptcy Risk Assessment</a:t>
            </a:r>
          </a:p>
        </p:txBody>
      </p:sp>
      <p:cxnSp>
        <p:nvCxnSpPr>
          <p:cNvPr id="40" name="Straight Arrow Connector 39">
            <a:extLst>
              <a:ext uri="{FF2B5EF4-FFF2-40B4-BE49-F238E27FC236}">
                <a16:creationId xmlns:a16="http://schemas.microsoft.com/office/drawing/2014/main" id="{47E80C30-A52E-E1DD-9FBA-BF9F5C3CB080}"/>
              </a:ext>
            </a:extLst>
          </p:cNvPr>
          <p:cNvCxnSpPr>
            <a:cxnSpLocks/>
          </p:cNvCxnSpPr>
          <p:nvPr/>
        </p:nvCxnSpPr>
        <p:spPr>
          <a:xfrm flipH="1">
            <a:off x="1333135" y="1712037"/>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1DD19C41-93B8-3D1F-8893-F4C103C6D08E}"/>
              </a:ext>
            </a:extLst>
          </p:cNvPr>
          <p:cNvCxnSpPr>
            <a:cxnSpLocks/>
          </p:cNvCxnSpPr>
          <p:nvPr/>
        </p:nvCxnSpPr>
        <p:spPr>
          <a:xfrm flipH="1">
            <a:off x="4382427" y="1675813"/>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3A4D4FC7-3516-58EB-3462-7C9DA944E126}"/>
              </a:ext>
            </a:extLst>
          </p:cNvPr>
          <p:cNvCxnSpPr>
            <a:cxnSpLocks/>
          </p:cNvCxnSpPr>
          <p:nvPr/>
        </p:nvCxnSpPr>
        <p:spPr>
          <a:xfrm flipH="1">
            <a:off x="7380892" y="1676746"/>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747D3134-8059-6927-FE21-F346609B92CD}"/>
              </a:ext>
            </a:extLst>
          </p:cNvPr>
          <p:cNvCxnSpPr>
            <a:cxnSpLocks/>
          </p:cNvCxnSpPr>
          <p:nvPr/>
        </p:nvCxnSpPr>
        <p:spPr>
          <a:xfrm flipH="1">
            <a:off x="1111325" y="1076052"/>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AEF1E381-81DF-8D20-1A21-BE77C798A6F2}"/>
              </a:ext>
            </a:extLst>
          </p:cNvPr>
          <p:cNvCxnSpPr>
            <a:cxnSpLocks/>
          </p:cNvCxnSpPr>
          <p:nvPr/>
        </p:nvCxnSpPr>
        <p:spPr>
          <a:xfrm flipH="1">
            <a:off x="4364428" y="1068372"/>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0B961937-0244-F330-82BB-DDDBB00CB100}"/>
              </a:ext>
            </a:extLst>
          </p:cNvPr>
          <p:cNvCxnSpPr>
            <a:cxnSpLocks/>
          </p:cNvCxnSpPr>
          <p:nvPr/>
        </p:nvCxnSpPr>
        <p:spPr>
          <a:xfrm flipH="1">
            <a:off x="7589573" y="1084980"/>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E04CCB84-0EF3-AB36-FBAB-909E893E8E8D}"/>
              </a:ext>
            </a:extLst>
          </p:cNvPr>
          <p:cNvSpPr txBox="1"/>
          <p:nvPr/>
        </p:nvSpPr>
        <p:spPr>
          <a:xfrm>
            <a:off x="8653346" y="1795609"/>
            <a:ext cx="461665" cy="1718663"/>
          </a:xfrm>
          <a:prstGeom prst="rect">
            <a:avLst/>
          </a:prstGeom>
          <a:noFill/>
        </p:spPr>
        <p:txBody>
          <a:bodyPr vert="vert" wrap="square" rtlCol="0">
            <a:spAutoFit/>
          </a:bodyPr>
          <a:lstStyle/>
          <a:p>
            <a:r>
              <a:rPr lang="en-US" dirty="0">
                <a:solidFill>
                  <a:srgbClr val="C00000"/>
                </a:solidFill>
                <a:highlight>
                  <a:srgbClr val="67C521"/>
                </a:highlight>
              </a:rPr>
              <a:t>Payoff Function</a:t>
            </a:r>
          </a:p>
        </p:txBody>
      </p:sp>
      <p:cxnSp>
        <p:nvCxnSpPr>
          <p:cNvPr id="56" name="Straight Arrow Connector 55">
            <a:extLst>
              <a:ext uri="{FF2B5EF4-FFF2-40B4-BE49-F238E27FC236}">
                <a16:creationId xmlns:a16="http://schemas.microsoft.com/office/drawing/2014/main" id="{1AD96E97-90BB-9DF5-DB4B-7E2B2169C44D}"/>
              </a:ext>
            </a:extLst>
          </p:cNvPr>
          <p:cNvCxnSpPr>
            <a:cxnSpLocks/>
          </p:cNvCxnSpPr>
          <p:nvPr/>
        </p:nvCxnSpPr>
        <p:spPr>
          <a:xfrm flipH="1">
            <a:off x="1316971" y="2268734"/>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91B100E5-05C3-C314-69BD-5FB1A2CD1D18}"/>
              </a:ext>
            </a:extLst>
          </p:cNvPr>
          <p:cNvCxnSpPr>
            <a:cxnSpLocks/>
          </p:cNvCxnSpPr>
          <p:nvPr/>
        </p:nvCxnSpPr>
        <p:spPr>
          <a:xfrm flipH="1">
            <a:off x="1333134" y="2838478"/>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9E202981-A63B-1E4F-7847-8A98AFEC04B5}"/>
              </a:ext>
            </a:extLst>
          </p:cNvPr>
          <p:cNvCxnSpPr>
            <a:cxnSpLocks/>
          </p:cNvCxnSpPr>
          <p:nvPr/>
        </p:nvCxnSpPr>
        <p:spPr>
          <a:xfrm flipH="1">
            <a:off x="4399052" y="2213283"/>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799C9634-54EE-8451-5496-8510E6D73BC5}"/>
              </a:ext>
            </a:extLst>
          </p:cNvPr>
          <p:cNvCxnSpPr>
            <a:cxnSpLocks/>
          </p:cNvCxnSpPr>
          <p:nvPr/>
        </p:nvCxnSpPr>
        <p:spPr>
          <a:xfrm flipH="1">
            <a:off x="4393016" y="2784185"/>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7DC3A5CA-DE46-DAD7-9DAA-7A62361CA2DA}"/>
              </a:ext>
            </a:extLst>
          </p:cNvPr>
          <p:cNvCxnSpPr>
            <a:cxnSpLocks/>
          </p:cNvCxnSpPr>
          <p:nvPr/>
        </p:nvCxnSpPr>
        <p:spPr>
          <a:xfrm flipH="1">
            <a:off x="7380891" y="2257934"/>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A2EEDB5E-7A56-7974-B9D6-2F57FA36FE91}"/>
              </a:ext>
            </a:extLst>
          </p:cNvPr>
          <p:cNvCxnSpPr>
            <a:cxnSpLocks/>
          </p:cNvCxnSpPr>
          <p:nvPr/>
        </p:nvCxnSpPr>
        <p:spPr>
          <a:xfrm flipH="1">
            <a:off x="7380890" y="2878210"/>
            <a:ext cx="1" cy="22157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53C98D9B-7945-9D07-63C9-5FD347BD2533}"/>
              </a:ext>
            </a:extLst>
          </p:cNvPr>
          <p:cNvCxnSpPr>
            <a:stCxn id="26" idx="3"/>
          </p:cNvCxnSpPr>
          <p:nvPr/>
        </p:nvCxnSpPr>
        <p:spPr>
          <a:xfrm>
            <a:off x="2324825" y="2104956"/>
            <a:ext cx="91274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B6B2D131-9029-CA3C-B2AE-72ABB7493D17}"/>
              </a:ext>
            </a:extLst>
          </p:cNvPr>
          <p:cNvCxnSpPr>
            <a:cxnSpLocks/>
            <a:stCxn id="23" idx="3"/>
          </p:cNvCxnSpPr>
          <p:nvPr/>
        </p:nvCxnSpPr>
        <p:spPr>
          <a:xfrm>
            <a:off x="5531005" y="2072229"/>
            <a:ext cx="99906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4F306C2C-97D2-81AC-AA66-17997B913034}"/>
              </a:ext>
            </a:extLst>
          </p:cNvPr>
          <p:cNvCxnSpPr/>
          <p:nvPr/>
        </p:nvCxnSpPr>
        <p:spPr>
          <a:xfrm>
            <a:off x="2324825" y="2632212"/>
            <a:ext cx="91274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AF3F8AB9-8DD3-4CF5-D511-A981F5816158}"/>
              </a:ext>
            </a:extLst>
          </p:cNvPr>
          <p:cNvCxnSpPr>
            <a:cxnSpLocks/>
          </p:cNvCxnSpPr>
          <p:nvPr/>
        </p:nvCxnSpPr>
        <p:spPr>
          <a:xfrm>
            <a:off x="5564042" y="2640170"/>
            <a:ext cx="932988"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BF4EAAA5-A3DC-9A08-533E-6A9ABDD63BEC}"/>
              </a:ext>
            </a:extLst>
          </p:cNvPr>
          <p:cNvCxnSpPr/>
          <p:nvPr/>
        </p:nvCxnSpPr>
        <p:spPr>
          <a:xfrm>
            <a:off x="2341755" y="3230698"/>
            <a:ext cx="91274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83C25D83-DFC3-026D-EF9E-C0B471DCE6CC}"/>
              </a:ext>
            </a:extLst>
          </p:cNvPr>
          <p:cNvCxnSpPr>
            <a:cxnSpLocks/>
          </p:cNvCxnSpPr>
          <p:nvPr/>
        </p:nvCxnSpPr>
        <p:spPr>
          <a:xfrm>
            <a:off x="5584287" y="3214164"/>
            <a:ext cx="912743"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4" name="Down Arrow 83">
            <a:extLst>
              <a:ext uri="{FF2B5EF4-FFF2-40B4-BE49-F238E27FC236}">
                <a16:creationId xmlns:a16="http://schemas.microsoft.com/office/drawing/2014/main" id="{18C7AEF6-17B4-5AF7-F66C-12C8656F6CBC}"/>
              </a:ext>
            </a:extLst>
          </p:cNvPr>
          <p:cNvSpPr/>
          <p:nvPr/>
        </p:nvSpPr>
        <p:spPr>
          <a:xfrm>
            <a:off x="4255484" y="3523066"/>
            <a:ext cx="316516" cy="34626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5" name="Frame 84">
            <a:extLst>
              <a:ext uri="{FF2B5EF4-FFF2-40B4-BE49-F238E27FC236}">
                <a16:creationId xmlns:a16="http://schemas.microsoft.com/office/drawing/2014/main" id="{3F27C8DC-70DC-D1E0-F9CB-A116F8ACD5E8}"/>
              </a:ext>
            </a:extLst>
          </p:cNvPr>
          <p:cNvSpPr/>
          <p:nvPr/>
        </p:nvSpPr>
        <p:spPr>
          <a:xfrm>
            <a:off x="784020" y="4406895"/>
            <a:ext cx="7259443" cy="758283"/>
          </a:xfrm>
          <a:prstGeom prst="fram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B6343BCC-6FEF-A298-6B9B-DB7BCBDB9737}"/>
              </a:ext>
            </a:extLst>
          </p:cNvPr>
          <p:cNvSpPr txBox="1"/>
          <p:nvPr/>
        </p:nvSpPr>
        <p:spPr>
          <a:xfrm>
            <a:off x="2991679" y="45952"/>
            <a:ext cx="2309757" cy="369332"/>
          </a:xfrm>
          <a:prstGeom prst="rect">
            <a:avLst/>
          </a:prstGeom>
          <a:noFill/>
        </p:spPr>
        <p:txBody>
          <a:bodyPr wrap="square" rtlCol="0">
            <a:spAutoFit/>
          </a:bodyPr>
          <a:lstStyle/>
          <a:p>
            <a:r>
              <a:rPr lang="en-US" dirty="0"/>
              <a:t>Approaching Model </a:t>
            </a:r>
          </a:p>
        </p:txBody>
      </p:sp>
    </p:spTree>
    <p:extLst>
      <p:ext uri="{BB962C8B-B14F-4D97-AF65-F5344CB8AC3E}">
        <p14:creationId xmlns:p14="http://schemas.microsoft.com/office/powerpoint/2010/main" val="281555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E15B1-B930-C9C6-E77C-37DB0ACA2A4A}"/>
              </a:ext>
            </a:extLst>
          </p:cNvPr>
          <p:cNvSpPr>
            <a:spLocks noGrp="1"/>
          </p:cNvSpPr>
          <p:nvPr>
            <p:ph idx="1"/>
          </p:nvPr>
        </p:nvSpPr>
        <p:spPr>
          <a:xfrm>
            <a:off x="70624" y="512765"/>
            <a:ext cx="8946995" cy="4563828"/>
          </a:xfrm>
        </p:spPr>
        <p:txBody>
          <a:bodyPr/>
          <a:lstStyle/>
          <a:p>
            <a:pPr marL="0" indent="0" algn="l">
              <a:buNone/>
            </a:pPr>
            <a:r>
              <a:rPr lang="en-US" sz="2000" i="0" u="none" strike="noStrike" dirty="0">
                <a:solidFill>
                  <a:srgbClr val="C00000"/>
                </a:solidFill>
                <a:effectLst/>
                <a:latin typeface="Times New Roman" panose="02020603050405020304" pitchFamily="18" charset="0"/>
                <a:cs typeface="Times New Roman" panose="02020603050405020304" pitchFamily="18" charset="0"/>
              </a:rPr>
              <a:t>In this framework:</a:t>
            </a:r>
          </a:p>
          <a:p>
            <a:pPr algn="just">
              <a:buFont typeface="+mj-lt"/>
              <a:buAutoNum type="arabicPeriod"/>
            </a:pPr>
            <a:r>
              <a:rPr lang="en-US" sz="1600" b="0" i="0" u="none" strike="noStrike" dirty="0">
                <a:solidFill>
                  <a:schemeClr val="tx1"/>
                </a:solidFill>
                <a:effectLst/>
                <a:latin typeface="Times New Roman" panose="02020603050405020304" pitchFamily="18" charset="0"/>
                <a:cs typeface="Times New Roman" panose="02020603050405020304" pitchFamily="18" charset="0"/>
              </a:rPr>
              <a:t>Climate, Environment, and Socioeconomic components are at the top level, providing</a:t>
            </a:r>
            <a:r>
              <a:rPr lang="en-US" sz="1600" b="1" i="0" u="none" strike="noStrike" dirty="0">
                <a:solidFill>
                  <a:srgbClr val="FF0000"/>
                </a:solidFill>
                <a:effectLst/>
                <a:latin typeface="Times New Roman" panose="02020603050405020304" pitchFamily="18" charset="0"/>
                <a:cs typeface="Times New Roman" panose="02020603050405020304" pitchFamily="18" charset="0"/>
              </a:rPr>
              <a:t> </a:t>
            </a:r>
            <a:r>
              <a:rPr lang="en-US" sz="1600" b="1" i="1" u="none" strike="noStrike" dirty="0">
                <a:solidFill>
                  <a:srgbClr val="FF0000"/>
                </a:solidFill>
                <a:effectLst/>
                <a:latin typeface="Times New Roman" panose="02020603050405020304" pitchFamily="18" charset="0"/>
                <a:cs typeface="Times New Roman" panose="02020603050405020304" pitchFamily="18" charset="0"/>
              </a:rPr>
              <a:t>input</a:t>
            </a:r>
            <a:r>
              <a:rPr lang="en-US" sz="1600" b="1" i="0" u="none" strike="noStrike" dirty="0">
                <a:solidFill>
                  <a:srgbClr val="FF0000"/>
                </a:solidFill>
                <a:effectLst/>
                <a:latin typeface="Times New Roman" panose="02020603050405020304" pitchFamily="18" charset="0"/>
                <a:cs typeface="Times New Roman" panose="02020603050405020304" pitchFamily="18" charset="0"/>
              </a:rPr>
              <a:t>s </a:t>
            </a:r>
            <a:r>
              <a:rPr lang="en-US" sz="1600" b="0" i="0" u="none" strike="noStrike" dirty="0">
                <a:solidFill>
                  <a:schemeClr val="tx1"/>
                </a:solidFill>
                <a:effectLst/>
                <a:latin typeface="Times New Roman" panose="02020603050405020304" pitchFamily="18" charset="0"/>
                <a:cs typeface="Times New Roman" panose="02020603050405020304" pitchFamily="18" charset="0"/>
              </a:rPr>
              <a:t>to the water, food, and energy components in the transboundary river basin model.</a:t>
            </a:r>
          </a:p>
          <a:p>
            <a:pPr algn="just">
              <a:buFont typeface="+mj-lt"/>
              <a:buAutoNum type="arabicPeriod"/>
            </a:pPr>
            <a:r>
              <a:rPr lang="en-US" sz="1600" b="0" i="0" u="none" strike="noStrike" dirty="0">
                <a:solidFill>
                  <a:schemeClr val="tx1"/>
                </a:solidFill>
                <a:effectLst/>
                <a:latin typeface="Times New Roman" panose="02020603050405020304" pitchFamily="18" charset="0"/>
                <a:cs typeface="Times New Roman" panose="02020603050405020304" pitchFamily="18" charset="0"/>
              </a:rPr>
              <a:t>Climate Factors include temperature, precipitation, and evapotranspiration, which affect water availability, agricultural productivity, and energy production.</a:t>
            </a:r>
          </a:p>
          <a:p>
            <a:pPr algn="just">
              <a:buFont typeface="+mj-lt"/>
              <a:buAutoNum type="arabicPeriod"/>
            </a:pPr>
            <a:r>
              <a:rPr lang="en-US" sz="1600" b="0" i="0" u="none" strike="noStrike" dirty="0">
                <a:solidFill>
                  <a:schemeClr val="tx1"/>
                </a:solidFill>
                <a:effectLst/>
                <a:latin typeface="Times New Roman" panose="02020603050405020304" pitchFamily="18" charset="0"/>
                <a:cs typeface="Times New Roman" panose="02020603050405020304" pitchFamily="18" charset="0"/>
              </a:rPr>
              <a:t>Environmental Factors include land use, water quality, and other environmental indicators that influence water, food, and energy systems.</a:t>
            </a:r>
          </a:p>
          <a:p>
            <a:pPr algn="just">
              <a:buFont typeface="+mj-lt"/>
              <a:buAutoNum type="arabicPeriod"/>
            </a:pPr>
            <a:r>
              <a:rPr lang="en-US" sz="1600" b="0" i="0" u="none" strike="noStrike" dirty="0">
                <a:solidFill>
                  <a:schemeClr val="tx1"/>
                </a:solidFill>
                <a:effectLst/>
                <a:latin typeface="Times New Roman" panose="02020603050405020304" pitchFamily="18" charset="0"/>
                <a:cs typeface="Times New Roman" panose="02020603050405020304" pitchFamily="18" charset="0"/>
              </a:rPr>
              <a:t>The ecology component captures the role of ecosystems and biodiversity in maintaining the balance and resilience of the water, food, and energy systems.</a:t>
            </a:r>
          </a:p>
          <a:p>
            <a:pPr algn="just">
              <a:buFont typeface="+mj-lt"/>
              <a:buAutoNum type="arabicPeriod"/>
            </a:pPr>
            <a:r>
              <a:rPr lang="en-US" sz="1600" b="0" i="0" u="none" strike="noStrike" dirty="0">
                <a:solidFill>
                  <a:schemeClr val="tx1"/>
                </a:solidFill>
                <a:effectLst/>
                <a:latin typeface="Times New Roman" panose="02020603050405020304" pitchFamily="18" charset="0"/>
                <a:cs typeface="Times New Roman" panose="02020603050405020304" pitchFamily="18" charset="0"/>
              </a:rPr>
              <a:t>Demographics and Economy components represent the population growth, economic development, and consumption patterns that drive demand for water, food, and energy.</a:t>
            </a:r>
          </a:p>
          <a:p>
            <a:pPr algn="just">
              <a:buFont typeface="+mj-lt"/>
              <a:buAutoNum type="arabicPeriod"/>
            </a:pPr>
            <a:r>
              <a:rPr lang="en-US" sz="1600" b="0" i="0" u="none" strike="noStrike" dirty="0">
                <a:solidFill>
                  <a:schemeClr val="tx1"/>
                </a:solidFill>
                <a:effectLst/>
                <a:latin typeface="Times New Roman" panose="02020603050405020304" pitchFamily="18" charset="0"/>
                <a:cs typeface="Times New Roman" panose="02020603050405020304" pitchFamily="18" charset="0"/>
              </a:rPr>
              <a:t>Water, Food, and Energy components are further divided into demand, consumption, and balance sub-components, capturing the dynamics of supply and demand in the transboundary river basin.</a:t>
            </a:r>
          </a:p>
          <a:p>
            <a:pPr algn="just">
              <a:buFont typeface="+mj-lt"/>
              <a:buAutoNum type="arabicPeriod"/>
            </a:pPr>
            <a:r>
              <a:rPr lang="en-US" sz="1600" b="0" i="0" u="none" strike="noStrike" dirty="0">
                <a:solidFill>
                  <a:schemeClr val="tx1"/>
                </a:solidFill>
                <a:effectLst/>
                <a:latin typeface="Times New Roman" panose="02020603050405020304" pitchFamily="18" charset="0"/>
                <a:cs typeface="Times New Roman" panose="02020603050405020304" pitchFamily="18" charset="0"/>
              </a:rPr>
              <a:t>Bankruptcy Risk components represent the potential for water, food, and energy systems to fail, leading to shortages or unmet demand, and the associated social, economic, and environmental consequences.</a:t>
            </a:r>
          </a:p>
          <a:p>
            <a:endParaRPr lang="en-US" dirty="0"/>
          </a:p>
        </p:txBody>
      </p:sp>
    </p:spTree>
    <p:extLst>
      <p:ext uri="{BB962C8B-B14F-4D97-AF65-F5344CB8AC3E}">
        <p14:creationId xmlns:p14="http://schemas.microsoft.com/office/powerpoint/2010/main" val="270386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4370-67D1-4BD3-A3C8-DDB0EC27680F}"/>
              </a:ext>
            </a:extLst>
          </p:cNvPr>
          <p:cNvSpPr>
            <a:spLocks noGrp="1"/>
          </p:cNvSpPr>
          <p:nvPr>
            <p:ph type="title"/>
          </p:nvPr>
        </p:nvSpPr>
        <p:spPr>
          <a:xfrm>
            <a:off x="0" y="527774"/>
            <a:ext cx="9101042" cy="534907"/>
          </a:xfrm>
        </p:spPr>
        <p:txBody>
          <a:bodyPr>
            <a:normAutofit fontScale="90000"/>
          </a:bodyPr>
          <a:lstStyle/>
          <a:p>
            <a:pPr algn="ctr">
              <a:lnSpc>
                <a:spcPct val="90000"/>
              </a:lnSpc>
            </a:pPr>
            <a:r>
              <a:rPr lang="en-US" kern="1200" dirty="0">
                <a:solidFill>
                  <a:srgbClr val="C00000"/>
                </a:solidFill>
                <a:latin typeface="Arial" panose="020B0604020202020204" pitchFamily="34" charset="0"/>
                <a:cs typeface="Arial" panose="020B0604020202020204" pitchFamily="34" charset="0"/>
              </a:rPr>
              <a:t>Data and Methodology:</a:t>
            </a:r>
            <a:br>
              <a:rPr lang="en-US" kern="1200" dirty="0">
                <a:solidFill>
                  <a:srgbClr val="C00000"/>
                </a:solidFill>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sz="900" kern="1200" dirty="0">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kern="1200" dirty="0">
                <a:latin typeface="Arial" panose="020B0604020202020204" pitchFamily="34" charset="0"/>
                <a:cs typeface="Arial" panose="020B0604020202020204" pitchFamily="34" charset="0"/>
              </a:rPr>
            </a:br>
            <a:br>
              <a:rPr lang="en-US" sz="1900" dirty="0"/>
            </a:br>
            <a:endParaRPr lang="en-US" sz="1900" dirty="0"/>
          </a:p>
        </p:txBody>
      </p:sp>
      <p:sp>
        <p:nvSpPr>
          <p:cNvPr id="7" name="TextBox 6">
            <a:extLst>
              <a:ext uri="{FF2B5EF4-FFF2-40B4-BE49-F238E27FC236}">
                <a16:creationId xmlns:a16="http://schemas.microsoft.com/office/drawing/2014/main" id="{5206AD7F-3A3C-DFDD-3501-F70680D80FBD}"/>
              </a:ext>
            </a:extLst>
          </p:cNvPr>
          <p:cNvSpPr txBox="1"/>
          <p:nvPr/>
        </p:nvSpPr>
        <p:spPr>
          <a:xfrm>
            <a:off x="0" y="1062681"/>
            <a:ext cx="4334108" cy="3908762"/>
          </a:xfrm>
          <a:prstGeom prst="rect">
            <a:avLst/>
          </a:prstGeom>
          <a:noFill/>
        </p:spPr>
        <p:txBody>
          <a:bodyPr wrap="square">
            <a:spAutoFit/>
          </a:bodyPr>
          <a:lstStyle/>
          <a:p>
            <a:r>
              <a:rPr lang="en-US" sz="1000" dirty="0"/>
              <a:t>1. Climate-Socio-Economic-Ecology Sectors:</a:t>
            </a:r>
          </a:p>
          <a:p>
            <a:r>
              <a:rPr lang="en-US" sz="1000" dirty="0"/>
              <a:t>   ├───A. Climate impacts</a:t>
            </a:r>
          </a:p>
          <a:p>
            <a:r>
              <a:rPr lang="en-US" sz="1000" dirty="0"/>
              <a:t>   ├───B. Socio-economic dynamics</a:t>
            </a:r>
          </a:p>
          <a:p>
            <a:r>
              <a:rPr lang="en-US" sz="1000" dirty="0"/>
              <a:t>   ├───C. Ecology &amp; ecosystem services</a:t>
            </a:r>
          </a:p>
          <a:p>
            <a:r>
              <a:rPr lang="en-US" sz="1000" dirty="0"/>
              <a:t>   └───D. Environmental impacts</a:t>
            </a:r>
          </a:p>
          <a:p>
            <a:endParaRPr lang="en-US" sz="1000" dirty="0"/>
          </a:p>
          <a:p>
            <a:r>
              <a:rPr lang="en-US" sz="1000" dirty="0"/>
              <a:t>2. Define players:</a:t>
            </a:r>
          </a:p>
          <a:p>
            <a:r>
              <a:rPr lang="en-US" sz="1000" dirty="0"/>
              <a:t>   └───Riparian countries</a:t>
            </a:r>
          </a:p>
          <a:p>
            <a:endParaRPr lang="en-US" sz="1000" dirty="0"/>
          </a:p>
          <a:p>
            <a:r>
              <a:rPr lang="en-US" sz="1000" dirty="0"/>
              <a:t>3. Determine strategies:</a:t>
            </a:r>
          </a:p>
          <a:p>
            <a:r>
              <a:rPr lang="en-US" sz="1000" dirty="0"/>
              <a:t>   ├───Cooperative actions</a:t>
            </a:r>
          </a:p>
          <a:p>
            <a:r>
              <a:rPr lang="en-US" sz="1000" dirty="0"/>
              <a:t>   └───Non-cooperative actions</a:t>
            </a:r>
          </a:p>
          <a:p>
            <a:endParaRPr lang="en-US" sz="1000" dirty="0"/>
          </a:p>
          <a:p>
            <a:r>
              <a:rPr lang="en-US" sz="1000" dirty="0"/>
              <a:t>4. Establish payoff functions (considering factors from Step 1)</a:t>
            </a:r>
          </a:p>
          <a:p>
            <a:r>
              <a:rPr lang="en-US" sz="1000" dirty="0"/>
              <a:t>   ├───Direct effects on water, food, and energy resources</a:t>
            </a:r>
          </a:p>
          <a:p>
            <a:r>
              <a:rPr lang="en-US" sz="1000" dirty="0"/>
              <a:t>   └───Indirect effects on stability &amp; sustainability</a:t>
            </a:r>
          </a:p>
          <a:p>
            <a:endParaRPr lang="en-US" sz="1000" dirty="0"/>
          </a:p>
          <a:p>
            <a:r>
              <a:rPr lang="en-US" sz="1000" dirty="0"/>
              <a:t>5. Identify Nash Equilibria</a:t>
            </a:r>
          </a:p>
          <a:p>
            <a:r>
              <a:rPr lang="en-US" sz="1000" dirty="0"/>
              <a:t>   └───Stable states where no player can unilaterally improve their payoff</a:t>
            </a:r>
          </a:p>
          <a:p>
            <a:endParaRPr lang="en-US" sz="1000" dirty="0"/>
          </a:p>
          <a:p>
            <a:r>
              <a:rPr lang="en-US" sz="1000" kern="1200" dirty="0">
                <a:latin typeface="Times New Roman" panose="02020603050405020304" pitchFamily="18" charset="0"/>
                <a:cs typeface="Times New Roman" panose="02020603050405020304" pitchFamily="18" charset="0"/>
              </a:rPr>
              <a:t>6. Analyze tradeoffs &amp; synergies</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├───A. Sustainable resource management outcomes</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└───B. Resource bankruptcy outcomes</a:t>
            </a:r>
            <a:endParaRPr lang="en-US" sz="1000" dirty="0"/>
          </a:p>
          <a:p>
            <a:endParaRPr lang="en-US" sz="800" dirty="0"/>
          </a:p>
        </p:txBody>
      </p:sp>
      <p:sp>
        <p:nvSpPr>
          <p:cNvPr id="24" name="TextBox 23">
            <a:extLst>
              <a:ext uri="{FF2B5EF4-FFF2-40B4-BE49-F238E27FC236}">
                <a16:creationId xmlns:a16="http://schemas.microsoft.com/office/drawing/2014/main" id="{FA42CCA7-26C0-A6B2-490B-15E3A70BE64F}"/>
              </a:ext>
            </a:extLst>
          </p:cNvPr>
          <p:cNvSpPr txBox="1"/>
          <p:nvPr/>
        </p:nvSpPr>
        <p:spPr>
          <a:xfrm>
            <a:off x="4282069" y="966037"/>
            <a:ext cx="4705814" cy="3785652"/>
          </a:xfrm>
          <a:prstGeom prst="rect">
            <a:avLst/>
          </a:prstGeom>
          <a:noFill/>
        </p:spPr>
        <p:txBody>
          <a:bodyPr wrap="square">
            <a:spAutoFit/>
          </a:bodyPr>
          <a:lstStyle/>
          <a:p>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7. Assess climate, socioeconomic, ecology &amp; environmental factors</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├───A. Climate factors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├───B. Environmental factors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├───C. Demographics &amp; economy</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├───D. Water balance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├───E. Ecology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├───F. Water demand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├───G. Food balance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├───H. Food security</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├───I. Food demand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├───J. Energy balance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├───K. Energy access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└───L. Energy demand </a:t>
            </a:r>
            <a:br>
              <a:rPr lang="en-US" sz="1000" kern="1200" dirty="0">
                <a:latin typeface="Times New Roman" panose="02020603050405020304" pitchFamily="18" charset="0"/>
                <a:cs typeface="Times New Roman" panose="02020603050405020304" pitchFamily="18" charset="0"/>
              </a:rPr>
            </a:b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8. Evaluate bankruptcy risks</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├───A. Bankruptcy risk (Water)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├───B. Bankruptcy risk (Food)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└───C. Bankruptcy risk (Energy) </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9. Design policy interventions</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├───A. Capacity building</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├───B. Technology transfer</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├───C. Joint resource management</a:t>
            </a:r>
            <a:br>
              <a:rPr lang="en-US" sz="1000" kern="1200" dirty="0">
                <a:latin typeface="Times New Roman" panose="02020603050405020304" pitchFamily="18" charset="0"/>
                <a:cs typeface="Times New Roman" panose="02020603050405020304" pitchFamily="18" charset="0"/>
              </a:rPr>
            </a:br>
            <a:r>
              <a:rPr lang="en-US" sz="1000" kern="1200" dirty="0">
                <a:latin typeface="Times New Roman" panose="02020603050405020304" pitchFamily="18" charset="0"/>
                <a:cs typeface="Times New Roman" panose="02020603050405020304" pitchFamily="18" charset="0"/>
              </a:rPr>
              <a:t>   └───D. Conflict resolution mechanisms</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687501"/>
      </p:ext>
    </p:extLst>
  </p:cSld>
  <p:clrMapOvr>
    <a:masterClrMapping/>
  </p:clrMapOvr>
  <p:transition spd="slow">
    <p:push dir="u"/>
  </p:transition>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MSU Template 1</Template>
  <TotalTime>2567</TotalTime>
  <Words>2038</Words>
  <Application>Microsoft Macintosh PowerPoint</Application>
  <PresentationFormat>On-screen Show (16:9)</PresentationFormat>
  <Paragraphs>171</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Cambria Math</vt:lpstr>
      <vt:lpstr>CharisSIL</vt:lpstr>
      <vt:lpstr>Gotham Book</vt:lpstr>
      <vt:lpstr>Gotham-Bold</vt:lpstr>
      <vt:lpstr>Merriweather</vt:lpstr>
      <vt:lpstr>Söhne</vt:lpstr>
      <vt:lpstr>Times New Roman</vt:lpstr>
      <vt:lpstr>Wingdings</vt:lpstr>
      <vt:lpstr>MSU Template 1</vt:lpstr>
      <vt:lpstr>  </vt:lpstr>
      <vt:lpstr>PowerPoint Presentation</vt:lpstr>
      <vt:lpstr>PowerPoint Presentation</vt:lpstr>
      <vt:lpstr>PowerPoint Presentation</vt:lpstr>
      <vt:lpstr>Case Study</vt:lpstr>
      <vt:lpstr>Research Questions:</vt:lpstr>
      <vt:lpstr>PowerPoint Presentation</vt:lpstr>
      <vt:lpstr>PowerPoint Presentation</vt:lpstr>
      <vt:lpstr>Data and Methodology:              </vt:lpstr>
      <vt:lpstr>Research Beneficiary</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Davies</dc:creator>
  <cp:lastModifiedBy>Khajavigodellou, Yousef</cp:lastModifiedBy>
  <cp:revision>214</cp:revision>
  <cp:lastPrinted>2010-09-08T13:46:11Z</cp:lastPrinted>
  <dcterms:created xsi:type="dcterms:W3CDTF">2019-05-04T17:37:47Z</dcterms:created>
  <dcterms:modified xsi:type="dcterms:W3CDTF">2023-04-26T16:33:47Z</dcterms:modified>
</cp:coreProperties>
</file>