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3" r:id="rId4"/>
    <p:sldId id="275" r:id="rId5"/>
    <p:sldId id="276" r:id="rId6"/>
    <p:sldId id="278" r:id="rId7"/>
    <p:sldId id="283" r:id="rId8"/>
    <p:sldId id="280" r:id="rId9"/>
    <p:sldId id="282" r:id="rId10"/>
    <p:sldId id="279" r:id="rId11"/>
    <p:sldId id="284" r:id="rId12"/>
    <p:sldId id="281" r:id="rId13"/>
    <p:sldId id="272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C521"/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/>
    <p:restoredTop sz="94663"/>
  </p:normalViewPr>
  <p:slideViewPr>
    <p:cSldViewPr snapToGrid="0" snapToObjects="1" showGuides="1">
      <p:cViewPr varScale="1">
        <p:scale>
          <a:sx n="142" d="100"/>
          <a:sy n="142" d="100"/>
        </p:scale>
        <p:origin x="192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Masthead" descr="Green bar with white Michigan State University logo">
            <a:extLst>
              <a:ext uri="{FF2B5EF4-FFF2-40B4-BE49-F238E27FC236}">
                <a16:creationId xmlns:a16="http://schemas.microsoft.com/office/drawing/2014/main" id="{F751423D-460A-8D48-BFE6-94DFB5FF1A34}"/>
              </a:ext>
            </a:extLst>
          </p:cNvPr>
          <p:cNvGrpSpPr/>
          <p:nvPr userDrawn="1"/>
        </p:nvGrpSpPr>
        <p:grpSpPr>
          <a:xfrm>
            <a:off x="0" y="0"/>
            <a:ext cx="9144000" cy="525931"/>
            <a:chOff x="0" y="0"/>
            <a:chExt cx="9144000" cy="5259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53D9AC-16D2-B046-844D-A5AA6F592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0212"/>
              <a:ext cx="9144000" cy="45719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306FB2-2B78-0E4C-A04D-646E74CE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9144000" cy="490559"/>
            </a:xfrm>
            <a:prstGeom prst="rect">
              <a:avLst/>
            </a:prstGeom>
            <a:solidFill>
              <a:srgbClr val="1845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Michigan State University logo">
              <a:extLst>
                <a:ext uri="{FF2B5EF4-FFF2-40B4-BE49-F238E27FC236}">
                  <a16:creationId xmlns:a16="http://schemas.microsoft.com/office/drawing/2014/main" id="{A35C5DD8-D6DD-3C44-AEF7-4C8A984CF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09791" y="124350"/>
              <a:ext cx="2914883" cy="246063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4/26/23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1615965" y="1173435"/>
            <a:ext cx="5912067" cy="1152525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Social and environmental drivers of COVID-19 and its effects on social and environmental systems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345" y="3074251"/>
            <a:ext cx="5657306" cy="1103710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Nicole Dear</a:t>
            </a:r>
          </a:p>
          <a:p>
            <a:pPr algn="ctr"/>
            <a:r>
              <a:rPr lang="en-US" sz="1600" dirty="0"/>
              <a:t>Department of Geography, Environment, and Spatial Sciences</a:t>
            </a:r>
          </a:p>
          <a:p>
            <a:pPr algn="ctr"/>
            <a:r>
              <a:rPr lang="en-US" sz="1600" dirty="0"/>
              <a:t>Michigan State University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F4ADD-E624-83E1-1F0F-CD6526E03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1" y="517354"/>
            <a:ext cx="6989494" cy="4555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409CE-2443-8DDE-E3E2-44F9831D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519" y="831680"/>
            <a:ext cx="3390900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Healthcare–energy–environment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6979B-22CC-4E73-80BF-BC8EA30C7F55}"/>
              </a:ext>
            </a:extLst>
          </p:cNvPr>
          <p:cNvSpPr txBox="1"/>
          <p:nvPr/>
        </p:nvSpPr>
        <p:spPr>
          <a:xfrm>
            <a:off x="7360969" y="4578548"/>
            <a:ext cx="153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(Jiang et al, 2021)</a:t>
            </a:r>
          </a:p>
        </p:txBody>
      </p:sp>
    </p:spTree>
    <p:extLst>
      <p:ext uri="{BB962C8B-B14F-4D97-AF65-F5344CB8AC3E}">
        <p14:creationId xmlns:p14="http://schemas.microsoft.com/office/powerpoint/2010/main" val="269089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8ACD-2AAD-7951-9B56-EC717DDD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5" y="685523"/>
            <a:ext cx="2563897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Mixed impacts of the COVID-19 pandemic and interventions on society and the environment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863418F-588B-D8D7-BB79-4333919AB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29" y="661849"/>
            <a:ext cx="6297696" cy="4361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F7C6C-0996-D6B3-D0C5-B7511CB636F5}"/>
              </a:ext>
            </a:extLst>
          </p:cNvPr>
          <p:cNvSpPr txBox="1"/>
          <p:nvPr/>
        </p:nvSpPr>
        <p:spPr>
          <a:xfrm>
            <a:off x="7265401" y="4594623"/>
            <a:ext cx="1611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(Sarkar et al, 2021)</a:t>
            </a:r>
          </a:p>
        </p:txBody>
      </p:sp>
    </p:spTree>
    <p:extLst>
      <p:ext uri="{BB962C8B-B14F-4D97-AF65-F5344CB8AC3E}">
        <p14:creationId xmlns:p14="http://schemas.microsoft.com/office/powerpoint/2010/main" val="107885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6BE1-099A-8602-5500-7BAF3F81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466B46-B158-1EAB-5750-1FCFE1B85CCB}"/>
              </a:ext>
            </a:extLst>
          </p:cNvPr>
          <p:cNvSpPr/>
          <p:nvPr/>
        </p:nvSpPr>
        <p:spPr>
          <a:xfrm>
            <a:off x="457200" y="2671148"/>
            <a:ext cx="3143250" cy="1990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Social:</a:t>
            </a:r>
            <a:r>
              <a:rPr lang="en-US" dirty="0"/>
              <a:t> morbidity and mortality, mental health, increase disparities (comorbid conditions and health care access), reduced healthcare seeking for other illnesses, telemedicine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E83AF6-FACF-2508-875A-8A7C20C1D683}"/>
              </a:ext>
            </a:extLst>
          </p:cNvPr>
          <p:cNvSpPr/>
          <p:nvPr/>
        </p:nvSpPr>
        <p:spPr>
          <a:xfrm>
            <a:off x="5619750" y="2927180"/>
            <a:ext cx="3143250" cy="19907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Economic:</a:t>
            </a:r>
            <a:r>
              <a:rPr lang="en-US" dirty="0"/>
              <a:t> Store/business closures, layoffs, people leaving workforce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BB9824F-DB46-E03F-A8AD-84658C0BBE75}"/>
              </a:ext>
            </a:extLst>
          </p:cNvPr>
          <p:cNvSpPr/>
          <p:nvPr/>
        </p:nvSpPr>
        <p:spPr>
          <a:xfrm>
            <a:off x="3752850" y="619125"/>
            <a:ext cx="3143250" cy="1990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Environmental:</a:t>
            </a:r>
            <a:r>
              <a:rPr lang="en-US" dirty="0"/>
              <a:t> reduced driving/transportation, emergency logistics (supply chain), solid waste (PPE, test kits)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9FB27374-08EF-DCFE-D3C7-994A458E8A60}"/>
              </a:ext>
            </a:extLst>
          </p:cNvPr>
          <p:cNvSpPr/>
          <p:nvPr/>
        </p:nvSpPr>
        <p:spPr>
          <a:xfrm rot="524768">
            <a:off x="3719514" y="3590925"/>
            <a:ext cx="1704975" cy="371475"/>
          </a:xfrm>
          <a:prstGeom prst="left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A0C603A-8520-85DC-E666-34FFB2B6440D}"/>
              </a:ext>
            </a:extLst>
          </p:cNvPr>
          <p:cNvSpPr/>
          <p:nvPr/>
        </p:nvSpPr>
        <p:spPr>
          <a:xfrm rot="2513929">
            <a:off x="6802180" y="1926167"/>
            <a:ext cx="1704975" cy="371475"/>
          </a:xfrm>
          <a:prstGeom prst="left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0DBEB3A-A190-82EB-747F-49069E498E95}"/>
              </a:ext>
            </a:extLst>
          </p:cNvPr>
          <p:cNvSpPr/>
          <p:nvPr/>
        </p:nvSpPr>
        <p:spPr>
          <a:xfrm rot="19600023">
            <a:off x="2034388" y="1662987"/>
            <a:ext cx="1704975" cy="371475"/>
          </a:xfrm>
          <a:prstGeom prst="left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6D6D0-3C5B-C9EF-244B-F2347310C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1D989E-02E2-44ED-3F8A-F141F0224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 Suggestions?</a:t>
            </a:r>
          </a:p>
        </p:txBody>
      </p:sp>
    </p:spTree>
    <p:extLst>
      <p:ext uri="{BB962C8B-B14F-4D97-AF65-F5344CB8AC3E}">
        <p14:creationId xmlns:p14="http://schemas.microsoft.com/office/powerpoint/2010/main" val="373423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94A-6433-A47D-6BEF-7A642011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8355204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51F9-386E-EF95-BBCA-AB6FD237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Total of 660.1 million confirmed cases and 6.7 million deaths worldwide due to COVID-19 to date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Effects of COVID-19 are unequally distributed across people and places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Human health and disease are located within </a:t>
            </a:r>
            <a:r>
              <a:rPr lang="en-US" u="sng" dirty="0"/>
              <a:t>social networks</a:t>
            </a:r>
            <a:r>
              <a:rPr lang="en-US" dirty="0"/>
              <a:t>, and </a:t>
            </a:r>
            <a:r>
              <a:rPr lang="en-US" u="sng" dirty="0"/>
              <a:t>ecological, economic and political systems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suitable environments for exposure and transmission and influence how institutions respond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4C530-8D6F-9758-832B-58016A0C8971}"/>
              </a:ext>
            </a:extLst>
          </p:cNvPr>
          <p:cNvSpPr txBox="1"/>
          <p:nvPr/>
        </p:nvSpPr>
        <p:spPr>
          <a:xfrm>
            <a:off x="7278879" y="4053156"/>
            <a:ext cx="15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(McLafferty, 2010)</a:t>
            </a:r>
          </a:p>
        </p:txBody>
      </p:sp>
    </p:spTree>
    <p:extLst>
      <p:ext uri="{BB962C8B-B14F-4D97-AF65-F5344CB8AC3E}">
        <p14:creationId xmlns:p14="http://schemas.microsoft.com/office/powerpoint/2010/main" val="1097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3855-42F0-DAD9-A636-F7FD52DE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1AE3-4BD0-2B3E-F2F6-09B5F18C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To characterize the direct and indirect, positive and negative, drivers of COVID-19 and its effects on social and environmental systems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Social factors and human health (COVID-19 cases, deaths, mental health)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Environmental factors (air pollution, energy use)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Economic factors (income, employment, tourism)</a:t>
            </a:r>
          </a:p>
        </p:txBody>
      </p:sp>
    </p:spTree>
    <p:extLst>
      <p:ext uri="{BB962C8B-B14F-4D97-AF65-F5344CB8AC3E}">
        <p14:creationId xmlns:p14="http://schemas.microsoft.com/office/powerpoint/2010/main" val="3517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0430D-D80E-9A99-038E-265100B0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2" y="841206"/>
            <a:ext cx="8486751" cy="36581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December 2019 			First identified in Wuhan, Hubei Province, China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January 2020 				First cases outside of China (Thailand, Japan, Republic of Korea)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							First case of COVID-19 in the US was confirmed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							Spread of SARS-CoV-2 confirmed to be driven by person-to-								person transmission 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Wuhan placed under lockdown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March 11, 2020			WHO declared COVID-19 a pandemic, following reports of over 							118,000 cases and 4,291 deaths in 114 countries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dirty="0"/>
              <a:t>March 13, 2020 			Trump Administration declared a national emergency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7B4FD9-16A8-C658-F296-E507545EB651}"/>
              </a:ext>
            </a:extLst>
          </p:cNvPr>
          <p:cNvCxnSpPr/>
          <p:nvPr/>
        </p:nvCxnSpPr>
        <p:spPr>
          <a:xfrm>
            <a:off x="2463165" y="717381"/>
            <a:ext cx="0" cy="420624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88CD2DD-03CA-E256-A701-DE31C780B358}"/>
              </a:ext>
            </a:extLst>
          </p:cNvPr>
          <p:cNvSpPr>
            <a:spLocks noChangeAspect="1"/>
          </p:cNvSpPr>
          <p:nvPr/>
        </p:nvSpPr>
        <p:spPr>
          <a:xfrm>
            <a:off x="2326005" y="880259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57AA5C-C87C-36A9-EF33-15CA76E5A2D7}"/>
              </a:ext>
            </a:extLst>
          </p:cNvPr>
          <p:cNvSpPr>
            <a:spLocks noChangeAspect="1"/>
          </p:cNvSpPr>
          <p:nvPr/>
        </p:nvSpPr>
        <p:spPr>
          <a:xfrm>
            <a:off x="2326005" y="1491035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567B94-6A23-1040-B579-51AB08F9E37D}"/>
              </a:ext>
            </a:extLst>
          </p:cNvPr>
          <p:cNvSpPr>
            <a:spLocks noChangeAspect="1"/>
          </p:cNvSpPr>
          <p:nvPr/>
        </p:nvSpPr>
        <p:spPr>
          <a:xfrm>
            <a:off x="2322195" y="3479631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B7475D-390E-3C16-3F36-69FDD6350272}"/>
              </a:ext>
            </a:extLst>
          </p:cNvPr>
          <p:cNvSpPr>
            <a:spLocks noChangeAspect="1"/>
          </p:cNvSpPr>
          <p:nvPr/>
        </p:nvSpPr>
        <p:spPr>
          <a:xfrm>
            <a:off x="2329815" y="4348879"/>
            <a:ext cx="27432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6BE1-099A-8602-5500-7BAF3F81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Origins and diffusion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466B46-B158-1EAB-5750-1FCFE1B85CCB}"/>
              </a:ext>
            </a:extLst>
          </p:cNvPr>
          <p:cNvSpPr/>
          <p:nvPr/>
        </p:nvSpPr>
        <p:spPr>
          <a:xfrm>
            <a:off x="457200" y="2671148"/>
            <a:ext cx="3143250" cy="1990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Social:</a:t>
            </a:r>
            <a:r>
              <a:rPr lang="en-US" dirty="0"/>
              <a:t> Densely populated and interconnected areas at higher risk for transmission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/>
              <a:t>contact and hierarchical diffusion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E83AF6-FACF-2508-875A-8A7C20C1D683}"/>
              </a:ext>
            </a:extLst>
          </p:cNvPr>
          <p:cNvSpPr/>
          <p:nvPr/>
        </p:nvSpPr>
        <p:spPr>
          <a:xfrm>
            <a:off x="5619750" y="2927180"/>
            <a:ext cx="3143250" cy="19907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Economic:</a:t>
            </a:r>
            <a:r>
              <a:rPr lang="en-US" dirty="0"/>
              <a:t> Local/global travel, bars and restaurants potentially also driving transmission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BB9824F-DB46-E03F-A8AD-84658C0BBE75}"/>
              </a:ext>
            </a:extLst>
          </p:cNvPr>
          <p:cNvSpPr/>
          <p:nvPr/>
        </p:nvSpPr>
        <p:spPr>
          <a:xfrm>
            <a:off x="3752850" y="619125"/>
            <a:ext cx="3143250" cy="1990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Environmental:</a:t>
            </a:r>
            <a:r>
              <a:rPr lang="en-US" dirty="0"/>
              <a:t> Most early cases linked to the Huanan Seafood Wholesale Market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potential cross-species transfer event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9FB27374-08EF-DCFE-D3C7-994A458E8A60}"/>
              </a:ext>
            </a:extLst>
          </p:cNvPr>
          <p:cNvSpPr/>
          <p:nvPr/>
        </p:nvSpPr>
        <p:spPr>
          <a:xfrm rot="524768">
            <a:off x="3719514" y="3590925"/>
            <a:ext cx="1704975" cy="371475"/>
          </a:xfrm>
          <a:prstGeom prst="left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A0C603A-8520-85DC-E666-34FFB2B6440D}"/>
              </a:ext>
            </a:extLst>
          </p:cNvPr>
          <p:cNvSpPr/>
          <p:nvPr/>
        </p:nvSpPr>
        <p:spPr>
          <a:xfrm rot="2513929">
            <a:off x="6802180" y="1926167"/>
            <a:ext cx="1704975" cy="371475"/>
          </a:xfrm>
          <a:prstGeom prst="left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90DBEB3A-A190-82EB-747F-49069E498E95}"/>
              </a:ext>
            </a:extLst>
          </p:cNvPr>
          <p:cNvSpPr/>
          <p:nvPr/>
        </p:nvSpPr>
        <p:spPr>
          <a:xfrm rot="19600023">
            <a:off x="2034388" y="1662987"/>
            <a:ext cx="1704975" cy="371475"/>
          </a:xfrm>
          <a:prstGeom prst="left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F102-C388-C81E-9C5A-5ECC441B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35" y="668053"/>
            <a:ext cx="5715000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stage spread (Feb 2020 to May 2021)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FD2ABF-CA82-2436-BC6C-16A32C064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" y="1144230"/>
            <a:ext cx="7564312" cy="3846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9B5B-AF59-BE68-BD21-24A8E741850D}"/>
              </a:ext>
            </a:extLst>
          </p:cNvPr>
          <p:cNvSpPr txBox="1"/>
          <p:nvPr/>
        </p:nvSpPr>
        <p:spPr>
          <a:xfrm>
            <a:off x="6701570" y="3746868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(Fan, Chen and </a:t>
            </a:r>
            <a:r>
              <a:rPr lang="en-US" sz="1400" dirty="0" err="1">
                <a:solidFill>
                  <a:srgbClr val="595959"/>
                </a:solidFill>
                <a:latin typeface="Gotham Book"/>
              </a:rPr>
              <a:t>Sarker</a:t>
            </a:r>
            <a:r>
              <a:rPr lang="en-US" sz="1400" dirty="0">
                <a:solidFill>
                  <a:srgbClr val="595959"/>
                </a:solidFill>
                <a:latin typeface="Gotham Book"/>
              </a:rPr>
              <a:t>,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7A485-E705-B15C-866C-B974A10DE583}"/>
              </a:ext>
            </a:extLst>
          </p:cNvPr>
          <p:cNvSpPr txBox="1"/>
          <p:nvPr/>
        </p:nvSpPr>
        <p:spPr>
          <a:xfrm>
            <a:off x="2873354" y="4344769"/>
            <a:ext cx="627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otham Book"/>
              </a:rPr>
              <a:t>? Economic development </a:t>
            </a:r>
            <a:r>
              <a:rPr lang="en-US" dirty="0">
                <a:solidFill>
                  <a:schemeClr val="accent2"/>
                </a:solidFill>
                <a:latin typeface="Gotham Book"/>
                <a:sym typeface="Wingdings" pitchFamily="2" charset="2"/>
              </a:rPr>
              <a:t> comorbid conditions, disparities</a:t>
            </a:r>
          </a:p>
          <a:p>
            <a:r>
              <a:rPr lang="en-US" dirty="0">
                <a:solidFill>
                  <a:schemeClr val="accent3"/>
                </a:solidFill>
                <a:latin typeface="Gotham Book"/>
                <a:sym typeface="Wingdings" pitchFamily="2" charset="2"/>
              </a:rPr>
              <a:t>? High urban population density  more restrictions/lockdowns</a:t>
            </a:r>
            <a:endParaRPr lang="en-US" dirty="0">
              <a:solidFill>
                <a:schemeClr val="accent3"/>
              </a:solidFill>
              <a:latin typeface="Gotham Book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BE21D38-A775-DDFB-EA51-D343750C3C91}"/>
              </a:ext>
            </a:extLst>
          </p:cNvPr>
          <p:cNvSpPr/>
          <p:nvPr/>
        </p:nvSpPr>
        <p:spPr>
          <a:xfrm>
            <a:off x="3348035" y="3058140"/>
            <a:ext cx="274320" cy="5486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CC4638C-3F0C-DB79-EDD0-A4C36A15FCCC}"/>
              </a:ext>
            </a:extLst>
          </p:cNvPr>
          <p:cNvSpPr/>
          <p:nvPr/>
        </p:nvSpPr>
        <p:spPr>
          <a:xfrm rot="10800000">
            <a:off x="1432053" y="2276986"/>
            <a:ext cx="274320" cy="5486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42083AC-6C0B-FD36-2B2F-AD408B717FCA}"/>
              </a:ext>
            </a:extLst>
          </p:cNvPr>
          <p:cNvSpPr/>
          <p:nvPr/>
        </p:nvSpPr>
        <p:spPr>
          <a:xfrm>
            <a:off x="2168112" y="4054645"/>
            <a:ext cx="274320" cy="5486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851CF86-48FD-9744-578F-AC13CA16C721}"/>
              </a:ext>
            </a:extLst>
          </p:cNvPr>
          <p:cNvSpPr/>
          <p:nvPr/>
        </p:nvSpPr>
        <p:spPr>
          <a:xfrm>
            <a:off x="5175207" y="2713767"/>
            <a:ext cx="274320" cy="5486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94A9C1F-F372-EB4D-31C0-80B24C7ADDEF}"/>
              </a:ext>
            </a:extLst>
          </p:cNvPr>
          <p:cNvSpPr/>
          <p:nvPr/>
        </p:nvSpPr>
        <p:spPr>
          <a:xfrm rot="10800000">
            <a:off x="3320858" y="2186704"/>
            <a:ext cx="274320" cy="5486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F949-82D6-61FE-C1DC-B744603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6455"/>
            <a:ext cx="2486025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 and negative effects: simple conceptualization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5E580C-0EFC-C5E9-7E92-6EADF77E3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5" y="546996"/>
            <a:ext cx="4618124" cy="4567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422FF-3A31-6D17-C143-059A302AC7B3}"/>
              </a:ext>
            </a:extLst>
          </p:cNvPr>
          <p:cNvSpPr txBox="1"/>
          <p:nvPr/>
        </p:nvSpPr>
        <p:spPr>
          <a:xfrm>
            <a:off x="7332749" y="4730948"/>
            <a:ext cx="172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(Kumar et al, 2020)</a:t>
            </a:r>
          </a:p>
        </p:txBody>
      </p:sp>
    </p:spTree>
    <p:extLst>
      <p:ext uri="{BB962C8B-B14F-4D97-AF65-F5344CB8AC3E}">
        <p14:creationId xmlns:p14="http://schemas.microsoft.com/office/powerpoint/2010/main" val="328659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D971F-E9DA-4A76-677A-CDEDBEF8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2333969"/>
            <a:ext cx="8065008" cy="2465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353F7-1DFB-6AE7-80B0-126A4377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722377"/>
            <a:ext cx="8348472" cy="546822"/>
          </a:xfrm>
        </p:spPr>
        <p:txBody>
          <a:bodyPr>
            <a:normAutofit fontScale="90000"/>
          </a:bodyPr>
          <a:lstStyle/>
          <a:p>
            <a:r>
              <a:rPr lang="en-US" dirty="0"/>
              <a:t>Across 34 countries, after accounting for meteorological variations, reductions in population-weighted concentration of nitrogen dioxide and particulate matter levels by 60% and 31%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largely due to reductions in transportation sector emissions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92CA-8C8A-1B1B-E829-9FF729B3DFA6}"/>
              </a:ext>
            </a:extLst>
          </p:cNvPr>
          <p:cNvSpPr txBox="1"/>
          <p:nvPr/>
        </p:nvSpPr>
        <p:spPr>
          <a:xfrm>
            <a:off x="7292120" y="4710030"/>
            <a:ext cx="166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(Venter et al, 2020)</a:t>
            </a:r>
          </a:p>
        </p:txBody>
      </p:sp>
    </p:spTree>
    <p:extLst>
      <p:ext uri="{BB962C8B-B14F-4D97-AF65-F5344CB8AC3E}">
        <p14:creationId xmlns:p14="http://schemas.microsoft.com/office/powerpoint/2010/main" val="10454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D6D6-C190-E910-CDB2-5A95CE70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563205"/>
          </a:xfrm>
        </p:spPr>
        <p:txBody>
          <a:bodyPr>
            <a:normAutofit fontScale="90000"/>
          </a:bodyPr>
          <a:lstStyle/>
          <a:p>
            <a:r>
              <a:rPr lang="en-US" dirty="0"/>
              <a:t>Even as early as February 2021, nitrogen dioxide levels began bouncing back to pre-COVID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08442-5C5D-65A3-7643-857C1A929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70322"/>
            <a:ext cx="7496327" cy="3490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E78C6-905A-8CE0-883B-0D2320AD6545}"/>
              </a:ext>
            </a:extLst>
          </p:cNvPr>
          <p:cNvSpPr txBox="1"/>
          <p:nvPr/>
        </p:nvSpPr>
        <p:spPr>
          <a:xfrm>
            <a:off x="6743701" y="4807148"/>
            <a:ext cx="242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Gotham Book"/>
              </a:rPr>
              <a:t>(European Space Agency Blog)</a:t>
            </a:r>
          </a:p>
        </p:txBody>
      </p:sp>
    </p:spTree>
    <p:extLst>
      <p:ext uri="{BB962C8B-B14F-4D97-AF65-F5344CB8AC3E}">
        <p14:creationId xmlns:p14="http://schemas.microsoft.com/office/powerpoint/2010/main" val="1871257067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481</TotalTime>
  <Words>539</Words>
  <Application>Microsoft Macintosh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 Book</vt:lpstr>
      <vt:lpstr>Gotham-Bold</vt:lpstr>
      <vt:lpstr>Wingdings</vt:lpstr>
      <vt:lpstr>MSU Template 1</vt:lpstr>
      <vt:lpstr>Social and environmental drivers of COVID-19 and its effects on social and environmental systems</vt:lpstr>
      <vt:lpstr>Motivation</vt:lpstr>
      <vt:lpstr>Objective</vt:lpstr>
      <vt:lpstr>PowerPoint Presentation</vt:lpstr>
      <vt:lpstr>Origins and diffusion</vt:lpstr>
      <vt:lpstr>Early stage spread (Feb 2020 to May 2021)  </vt:lpstr>
      <vt:lpstr>Positive and negative effects: simple conceptualization</vt:lpstr>
      <vt:lpstr>Across 34 countries, after accounting for meteorological variations, reductions in population-weighted concentration of nitrogen dioxide and particulate matter levels by 60% and 31%  largely due to reductions in transportation sector emissions</vt:lpstr>
      <vt:lpstr>Even as early as February 2021, nitrogen dioxide levels began bouncing back to pre-COVID levels</vt:lpstr>
      <vt:lpstr>Healthcare–energy–environment system</vt:lpstr>
      <vt:lpstr>Mixed impacts of the COVID-19 pandemic and interventions on society and the environment </vt:lpstr>
      <vt:lpstr>Consequences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Nicole Dear</cp:lastModifiedBy>
  <cp:revision>69</cp:revision>
  <cp:lastPrinted>2010-09-08T13:46:11Z</cp:lastPrinted>
  <dcterms:created xsi:type="dcterms:W3CDTF">2019-05-04T17:37:47Z</dcterms:created>
  <dcterms:modified xsi:type="dcterms:W3CDTF">2023-04-26T15:05:37Z</dcterms:modified>
</cp:coreProperties>
</file>